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0"/>
  </p:notesMasterIdLst>
  <p:sldIdLst>
    <p:sldId id="285" r:id="rId2"/>
    <p:sldId id="321" r:id="rId3"/>
    <p:sldId id="322" r:id="rId4"/>
    <p:sldId id="324" r:id="rId5"/>
    <p:sldId id="325" r:id="rId6"/>
    <p:sldId id="326" r:id="rId7"/>
    <p:sldId id="317" r:id="rId8"/>
    <p:sldId id="318" r:id="rId9"/>
    <p:sldId id="320" r:id="rId10"/>
    <p:sldId id="376" r:id="rId11"/>
    <p:sldId id="377" r:id="rId12"/>
    <p:sldId id="378" r:id="rId13"/>
    <p:sldId id="379" r:id="rId14"/>
    <p:sldId id="314" r:id="rId15"/>
    <p:sldId id="293" r:id="rId16"/>
    <p:sldId id="294" r:id="rId17"/>
    <p:sldId id="295" r:id="rId18"/>
    <p:sldId id="296" r:id="rId19"/>
    <p:sldId id="315" r:id="rId20"/>
    <p:sldId id="272" r:id="rId21"/>
    <p:sldId id="273" r:id="rId22"/>
    <p:sldId id="262" r:id="rId23"/>
    <p:sldId id="276" r:id="rId24"/>
    <p:sldId id="263" r:id="rId25"/>
    <p:sldId id="267" r:id="rId26"/>
    <p:sldId id="277" r:id="rId27"/>
    <p:sldId id="380" r:id="rId28"/>
    <p:sldId id="283" r:id="rId29"/>
    <p:sldId id="268" r:id="rId30"/>
    <p:sldId id="269" r:id="rId31"/>
    <p:sldId id="270" r:id="rId32"/>
    <p:sldId id="300" r:id="rId33"/>
    <p:sldId id="301" r:id="rId34"/>
    <p:sldId id="302" r:id="rId35"/>
    <p:sldId id="308" r:id="rId36"/>
    <p:sldId id="311" r:id="rId37"/>
    <p:sldId id="313" r:id="rId38"/>
    <p:sldId id="328" r:id="rId39"/>
    <p:sldId id="329" r:id="rId40"/>
    <p:sldId id="330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7" r:id="rId51"/>
    <p:sldId id="348" r:id="rId52"/>
    <p:sldId id="350" r:id="rId53"/>
    <p:sldId id="351" r:id="rId54"/>
    <p:sldId id="352" r:id="rId55"/>
    <p:sldId id="353" r:id="rId56"/>
    <p:sldId id="354" r:id="rId57"/>
    <p:sldId id="356" r:id="rId58"/>
    <p:sldId id="357" r:id="rId59"/>
    <p:sldId id="358" r:id="rId60"/>
    <p:sldId id="359" r:id="rId61"/>
    <p:sldId id="360" r:id="rId62"/>
    <p:sldId id="361" r:id="rId63"/>
    <p:sldId id="362" r:id="rId64"/>
    <p:sldId id="363" r:id="rId65"/>
    <p:sldId id="364" r:id="rId66"/>
    <p:sldId id="366" r:id="rId67"/>
    <p:sldId id="367" r:id="rId68"/>
    <p:sldId id="368" r:id="rId69"/>
    <p:sldId id="369" r:id="rId70"/>
    <p:sldId id="381" r:id="rId71"/>
    <p:sldId id="382" r:id="rId72"/>
    <p:sldId id="383" r:id="rId73"/>
    <p:sldId id="384" r:id="rId74"/>
    <p:sldId id="385" r:id="rId75"/>
    <p:sldId id="386" r:id="rId76"/>
    <p:sldId id="387" r:id="rId77"/>
    <p:sldId id="388" r:id="rId78"/>
    <p:sldId id="375" r:id="rId7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15" autoAdjust="0"/>
  </p:normalViewPr>
  <p:slideViewPr>
    <p:cSldViewPr>
      <p:cViewPr varScale="1">
        <p:scale>
          <a:sx n="83" d="100"/>
          <a:sy n="83" d="100"/>
        </p:scale>
        <p:origin x="145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94B50D-2894-B3AF-A1E0-392A2EF1ED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DAA8D5-CFFC-2CBA-8122-C23043FA391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0335A8D-9CBC-423A-8E89-21C507F0F7C3}" type="datetimeFigureOut">
              <a:rPr lang="sr-Latn-RS"/>
              <a:pPr>
                <a:defRPr/>
              </a:pPr>
              <a:t>14.2.2024.</a:t>
            </a:fld>
            <a:endParaRPr lang="sr-Latn-R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A6768F1-49F6-5B9B-6A7D-6A3C34858C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8943E85-1A11-B253-4C0F-81A2A022CC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r-Latn-R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D4C71-85DE-547E-F0C6-4B75AF364EF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A0447-D22C-C3F9-7063-0B841D9B1C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90265A-9AAC-4831-B98A-8668C29A4AA8}" type="slidenum">
              <a:rPr lang="sr-Latn-RS" altLang="en-US"/>
              <a:pPr/>
              <a:t>‹#›</a:t>
            </a:fld>
            <a:endParaRPr lang="sr-Latn-R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>
            <a:extLst>
              <a:ext uri="{FF2B5EF4-FFF2-40B4-BE49-F238E27FC236}">
                <a16:creationId xmlns:a16="http://schemas.microsoft.com/office/drawing/2014/main" id="{91D4C436-2AEA-FAB0-92AA-B3D5F25314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>
            <a:extLst>
              <a:ext uri="{FF2B5EF4-FFF2-40B4-BE49-F238E27FC236}">
                <a16:creationId xmlns:a16="http://schemas.microsoft.com/office/drawing/2014/main" id="{F803620A-3E23-8F0C-8802-C5F7EDC4AE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83972" name="Slide Number Placeholder 3">
            <a:extLst>
              <a:ext uri="{FF2B5EF4-FFF2-40B4-BE49-F238E27FC236}">
                <a16:creationId xmlns:a16="http://schemas.microsoft.com/office/drawing/2014/main" id="{57A902A5-64CE-7A7C-10F9-F6F6C497C0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65B6F5C-8786-4F28-81D2-32BA10694471}" type="slidenum">
              <a:rPr lang="sr-Latn-RS" altLang="en-US"/>
              <a:pPr eaLnBrk="1" hangingPunct="1"/>
              <a:t>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>
            <a:extLst>
              <a:ext uri="{FF2B5EF4-FFF2-40B4-BE49-F238E27FC236}">
                <a16:creationId xmlns:a16="http://schemas.microsoft.com/office/drawing/2014/main" id="{21F8D401-EA04-46DA-D20F-A5E04748FF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77912A5-3B24-480E-B0E6-A2797D61D70D}" type="slidenum">
              <a:rPr lang="sr-Latn-CS" altLang="en-US"/>
              <a:pPr eaLnBrk="1" hangingPunct="1"/>
              <a:t>10</a:t>
            </a:fld>
            <a:endParaRPr lang="sr-Latn-CS" altLang="en-US"/>
          </a:p>
        </p:txBody>
      </p:sp>
      <p:sp>
        <p:nvSpPr>
          <p:cNvPr id="93187" name="Rectangle 2">
            <a:extLst>
              <a:ext uri="{FF2B5EF4-FFF2-40B4-BE49-F238E27FC236}">
                <a16:creationId xmlns:a16="http://schemas.microsoft.com/office/drawing/2014/main" id="{DDECA245-2652-EA49-C46C-5DAFFE468D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8" name="Rectangle 3">
            <a:extLst>
              <a:ext uri="{FF2B5EF4-FFF2-40B4-BE49-F238E27FC236}">
                <a16:creationId xmlns:a16="http://schemas.microsoft.com/office/drawing/2014/main" id="{13CB7DF7-684D-CAD9-6102-0086C1ABA8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>
            <a:extLst>
              <a:ext uri="{FF2B5EF4-FFF2-40B4-BE49-F238E27FC236}">
                <a16:creationId xmlns:a16="http://schemas.microsoft.com/office/drawing/2014/main" id="{8DDEA646-8431-9790-B393-CA2C2D7D1B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>
            <a:extLst>
              <a:ext uri="{FF2B5EF4-FFF2-40B4-BE49-F238E27FC236}">
                <a16:creationId xmlns:a16="http://schemas.microsoft.com/office/drawing/2014/main" id="{9695045E-AACC-013C-8A42-F1F0695BE1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4212" name="Slide Number Placeholder 3">
            <a:extLst>
              <a:ext uri="{FF2B5EF4-FFF2-40B4-BE49-F238E27FC236}">
                <a16:creationId xmlns:a16="http://schemas.microsoft.com/office/drawing/2014/main" id="{2184961C-570B-7722-B2E4-F1A2BDA2C1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21496C-A9DC-4F8E-A35D-912176E05C4E}" type="slidenum">
              <a:rPr lang="sr-Latn-RS" altLang="en-US"/>
              <a:pPr eaLnBrk="1" hangingPunct="1"/>
              <a:t>11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>
            <a:extLst>
              <a:ext uri="{FF2B5EF4-FFF2-40B4-BE49-F238E27FC236}">
                <a16:creationId xmlns:a16="http://schemas.microsoft.com/office/drawing/2014/main" id="{2D9F238E-7AA7-0E95-D5AC-A8013950D9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68C4E1-BDF0-4A7E-8F36-B45CE3DB358D}" type="slidenum">
              <a:rPr lang="sr-Latn-CS" altLang="en-US"/>
              <a:pPr eaLnBrk="1" hangingPunct="1"/>
              <a:t>12</a:t>
            </a:fld>
            <a:endParaRPr lang="sr-Latn-CS" altLang="en-US"/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DC12961C-9AAD-D22D-BC61-124E0C5424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701675"/>
            <a:ext cx="457200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6" name="Rectangle 3">
            <a:extLst>
              <a:ext uri="{FF2B5EF4-FFF2-40B4-BE49-F238E27FC236}">
                <a16:creationId xmlns:a16="http://schemas.microsoft.com/office/drawing/2014/main" id="{A0D0B7C3-7CA0-D413-ED4C-BABCBFE4A1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238625"/>
            <a:ext cx="5029200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132" tIns="44067" rIns="88132" bIns="44067" numCol="1" anchor="t" anchorCtr="0" compatLnSpc="1">
            <a:prstTxWarp prst="textNoShape">
              <a:avLst/>
            </a:prstTxWarp>
          </a:bodyPr>
          <a:lstStyle/>
          <a:p>
            <a:pPr marL="195263" indent="-195263" eaLnBrk="1" hangingPunct="1">
              <a:spcBef>
                <a:spcPct val="0"/>
              </a:spcBef>
            </a:pPr>
            <a:endParaRPr lang="en-GB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>
            <a:extLst>
              <a:ext uri="{FF2B5EF4-FFF2-40B4-BE49-F238E27FC236}">
                <a16:creationId xmlns:a16="http://schemas.microsoft.com/office/drawing/2014/main" id="{7D8CE71B-4B52-774C-BD9C-346F64C46B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>
            <a:extLst>
              <a:ext uri="{FF2B5EF4-FFF2-40B4-BE49-F238E27FC236}">
                <a16:creationId xmlns:a16="http://schemas.microsoft.com/office/drawing/2014/main" id="{574B72A9-5A9F-A4BC-0C81-93EA7F58B3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6260" name="Slide Number Placeholder 3">
            <a:extLst>
              <a:ext uri="{FF2B5EF4-FFF2-40B4-BE49-F238E27FC236}">
                <a16:creationId xmlns:a16="http://schemas.microsoft.com/office/drawing/2014/main" id="{752A225C-0402-AC1E-3D56-4E8E4ACD67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346152-3C42-4BA0-9314-120E5FC8056F}" type="slidenum">
              <a:rPr lang="sr-Latn-RS" altLang="en-US"/>
              <a:pPr eaLnBrk="1" hangingPunct="1"/>
              <a:t>13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>
            <a:extLst>
              <a:ext uri="{FF2B5EF4-FFF2-40B4-BE49-F238E27FC236}">
                <a16:creationId xmlns:a16="http://schemas.microsoft.com/office/drawing/2014/main" id="{FB3514A9-4D26-861B-5223-E90ACC2A667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>
            <a:extLst>
              <a:ext uri="{FF2B5EF4-FFF2-40B4-BE49-F238E27FC236}">
                <a16:creationId xmlns:a16="http://schemas.microsoft.com/office/drawing/2014/main" id="{C55BB47E-C566-03BA-4681-A4AA05A0E0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7284" name="Slide Number Placeholder 3">
            <a:extLst>
              <a:ext uri="{FF2B5EF4-FFF2-40B4-BE49-F238E27FC236}">
                <a16:creationId xmlns:a16="http://schemas.microsoft.com/office/drawing/2014/main" id="{9C6AD464-82FB-C489-0B32-CE95354080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91A5795-CEDA-401D-9FBA-E2C8CAB6AAA1}" type="slidenum">
              <a:rPr lang="sr-Latn-RS" altLang="en-US"/>
              <a:pPr eaLnBrk="1" hangingPunct="1"/>
              <a:t>14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>
            <a:extLst>
              <a:ext uri="{FF2B5EF4-FFF2-40B4-BE49-F238E27FC236}">
                <a16:creationId xmlns:a16="http://schemas.microsoft.com/office/drawing/2014/main" id="{1D9F7D33-2DB8-07FD-612D-86DDAAD6C8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>
            <a:extLst>
              <a:ext uri="{FF2B5EF4-FFF2-40B4-BE49-F238E27FC236}">
                <a16:creationId xmlns:a16="http://schemas.microsoft.com/office/drawing/2014/main" id="{AF125F0D-E718-8FAD-9012-C31EA1C3737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8308" name="Slide Number Placeholder 3">
            <a:extLst>
              <a:ext uri="{FF2B5EF4-FFF2-40B4-BE49-F238E27FC236}">
                <a16:creationId xmlns:a16="http://schemas.microsoft.com/office/drawing/2014/main" id="{37765707-9C88-E775-40E9-61D47C540D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A471CD-1261-4182-BFAD-2E17E07BFD35}" type="slidenum">
              <a:rPr lang="sr-Latn-RS" altLang="en-US"/>
              <a:pPr eaLnBrk="1" hangingPunct="1"/>
              <a:t>15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>
            <a:extLst>
              <a:ext uri="{FF2B5EF4-FFF2-40B4-BE49-F238E27FC236}">
                <a16:creationId xmlns:a16="http://schemas.microsoft.com/office/drawing/2014/main" id="{0A0E6C27-D3BC-6560-A325-49DDE1B233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>
            <a:extLst>
              <a:ext uri="{FF2B5EF4-FFF2-40B4-BE49-F238E27FC236}">
                <a16:creationId xmlns:a16="http://schemas.microsoft.com/office/drawing/2014/main" id="{DC731BA3-B9AB-EBA9-F0FB-0CE246C61A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9332" name="Slide Number Placeholder 3">
            <a:extLst>
              <a:ext uri="{FF2B5EF4-FFF2-40B4-BE49-F238E27FC236}">
                <a16:creationId xmlns:a16="http://schemas.microsoft.com/office/drawing/2014/main" id="{DD782999-0264-C7A0-B6B4-FEA5453C72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7BC1A1-7975-4054-892F-37055CA4BEC3}" type="slidenum">
              <a:rPr lang="sr-Latn-RS" altLang="en-US"/>
              <a:pPr eaLnBrk="1" hangingPunct="1"/>
              <a:t>16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>
            <a:extLst>
              <a:ext uri="{FF2B5EF4-FFF2-40B4-BE49-F238E27FC236}">
                <a16:creationId xmlns:a16="http://schemas.microsoft.com/office/drawing/2014/main" id="{5E1C3D9A-52F8-0809-3940-85A1A59926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>
            <a:extLst>
              <a:ext uri="{FF2B5EF4-FFF2-40B4-BE49-F238E27FC236}">
                <a16:creationId xmlns:a16="http://schemas.microsoft.com/office/drawing/2014/main" id="{B083E62F-48E9-CC41-A233-0A52EA172B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0356" name="Slide Number Placeholder 3">
            <a:extLst>
              <a:ext uri="{FF2B5EF4-FFF2-40B4-BE49-F238E27FC236}">
                <a16:creationId xmlns:a16="http://schemas.microsoft.com/office/drawing/2014/main" id="{71EF3396-AF6A-289B-DA26-9F968D9CC3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4F51A76-B547-4F56-BFE0-FDC2FD3A4514}" type="slidenum">
              <a:rPr lang="sr-Latn-RS" altLang="en-US"/>
              <a:pPr eaLnBrk="1" hangingPunct="1"/>
              <a:t>17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>
            <a:extLst>
              <a:ext uri="{FF2B5EF4-FFF2-40B4-BE49-F238E27FC236}">
                <a16:creationId xmlns:a16="http://schemas.microsoft.com/office/drawing/2014/main" id="{F283259E-C62E-CD5C-D883-B922C36EFD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>
            <a:extLst>
              <a:ext uri="{FF2B5EF4-FFF2-40B4-BE49-F238E27FC236}">
                <a16:creationId xmlns:a16="http://schemas.microsoft.com/office/drawing/2014/main" id="{F79225D4-3DAE-CBDC-188D-55AEA3AE1A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1380" name="Slide Number Placeholder 3">
            <a:extLst>
              <a:ext uri="{FF2B5EF4-FFF2-40B4-BE49-F238E27FC236}">
                <a16:creationId xmlns:a16="http://schemas.microsoft.com/office/drawing/2014/main" id="{0DA34D04-305F-5A87-B5F0-9A5537CD37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9A78BD7-CEBB-4062-AFE4-397FE911A476}" type="slidenum">
              <a:rPr lang="sr-Latn-RS" altLang="en-US"/>
              <a:pPr eaLnBrk="1" hangingPunct="1"/>
              <a:t>18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>
            <a:extLst>
              <a:ext uri="{FF2B5EF4-FFF2-40B4-BE49-F238E27FC236}">
                <a16:creationId xmlns:a16="http://schemas.microsoft.com/office/drawing/2014/main" id="{83EBE34B-6712-29BE-F93B-21AEEAC3D3D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>
            <a:extLst>
              <a:ext uri="{FF2B5EF4-FFF2-40B4-BE49-F238E27FC236}">
                <a16:creationId xmlns:a16="http://schemas.microsoft.com/office/drawing/2014/main" id="{89C258B9-4BC3-05A0-CE05-A28EF38D46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2404" name="Slide Number Placeholder 3">
            <a:extLst>
              <a:ext uri="{FF2B5EF4-FFF2-40B4-BE49-F238E27FC236}">
                <a16:creationId xmlns:a16="http://schemas.microsoft.com/office/drawing/2014/main" id="{115DC7A1-21B0-D3C4-790E-181CA4A662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75B739-4C99-4531-941E-DECA7FE0C1DB}" type="slidenum">
              <a:rPr lang="sr-Latn-RS" altLang="en-US"/>
              <a:pPr eaLnBrk="1" hangingPunct="1"/>
              <a:t>19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>
            <a:extLst>
              <a:ext uri="{FF2B5EF4-FFF2-40B4-BE49-F238E27FC236}">
                <a16:creationId xmlns:a16="http://schemas.microsoft.com/office/drawing/2014/main" id="{40AE4115-16CB-2874-3A6C-C3610F288E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>
            <a:extLst>
              <a:ext uri="{FF2B5EF4-FFF2-40B4-BE49-F238E27FC236}">
                <a16:creationId xmlns:a16="http://schemas.microsoft.com/office/drawing/2014/main" id="{FA26C955-AAAB-B628-0E71-775F6CADFB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93AB9C53-5D45-136C-CF08-A47981D12C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98B72C3-B747-4E3F-9115-2DE86DBC91E1}" type="slidenum">
              <a:rPr lang="sr-Latn-RS" altLang="en-US"/>
              <a:pPr eaLnBrk="1" hangingPunct="1"/>
              <a:t>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>
            <a:extLst>
              <a:ext uri="{FF2B5EF4-FFF2-40B4-BE49-F238E27FC236}">
                <a16:creationId xmlns:a16="http://schemas.microsoft.com/office/drawing/2014/main" id="{A4EFEFFF-8F5C-3BD9-1616-C7D0BCF742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>
            <a:extLst>
              <a:ext uri="{FF2B5EF4-FFF2-40B4-BE49-F238E27FC236}">
                <a16:creationId xmlns:a16="http://schemas.microsoft.com/office/drawing/2014/main" id="{CD213D88-2430-25A5-39DA-D1A5550B67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3428" name="Slide Number Placeholder 3">
            <a:extLst>
              <a:ext uri="{FF2B5EF4-FFF2-40B4-BE49-F238E27FC236}">
                <a16:creationId xmlns:a16="http://schemas.microsoft.com/office/drawing/2014/main" id="{1D8CF7A5-C0E1-CD3D-6E85-0FE8C18D4C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84DF60B-7255-4326-991E-BCB1A17A5E2B}" type="slidenum">
              <a:rPr lang="sr-Latn-RS" altLang="en-US"/>
              <a:pPr eaLnBrk="1" hangingPunct="1"/>
              <a:t>20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>
            <a:extLst>
              <a:ext uri="{FF2B5EF4-FFF2-40B4-BE49-F238E27FC236}">
                <a16:creationId xmlns:a16="http://schemas.microsoft.com/office/drawing/2014/main" id="{7193B6F7-9984-D849-C546-08BA47EB20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>
            <a:extLst>
              <a:ext uri="{FF2B5EF4-FFF2-40B4-BE49-F238E27FC236}">
                <a16:creationId xmlns:a16="http://schemas.microsoft.com/office/drawing/2014/main" id="{F76B1FCD-EA37-EA6D-78A0-065B02AA46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4452" name="Slide Number Placeholder 3">
            <a:extLst>
              <a:ext uri="{FF2B5EF4-FFF2-40B4-BE49-F238E27FC236}">
                <a16:creationId xmlns:a16="http://schemas.microsoft.com/office/drawing/2014/main" id="{98F23324-988D-DAAC-8592-3574F14840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C9DE538-F6D9-4844-8E91-959146D6158A}" type="slidenum">
              <a:rPr lang="sr-Latn-RS" altLang="en-US"/>
              <a:pPr eaLnBrk="1" hangingPunct="1"/>
              <a:t>21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>
            <a:extLst>
              <a:ext uri="{FF2B5EF4-FFF2-40B4-BE49-F238E27FC236}">
                <a16:creationId xmlns:a16="http://schemas.microsoft.com/office/drawing/2014/main" id="{3155FEC8-DCAA-8484-714A-490A4C9CA5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>
            <a:extLst>
              <a:ext uri="{FF2B5EF4-FFF2-40B4-BE49-F238E27FC236}">
                <a16:creationId xmlns:a16="http://schemas.microsoft.com/office/drawing/2014/main" id="{0EF45E80-37CF-F789-5433-DCB3174578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5476" name="Slide Number Placeholder 3">
            <a:extLst>
              <a:ext uri="{FF2B5EF4-FFF2-40B4-BE49-F238E27FC236}">
                <a16:creationId xmlns:a16="http://schemas.microsoft.com/office/drawing/2014/main" id="{FA4B70F4-BC86-6150-CBFD-F06152BB29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3BD3256-C2CD-4E04-A0A4-B7AF1F0665D9}" type="slidenum">
              <a:rPr lang="sr-Latn-RS" altLang="en-US"/>
              <a:pPr eaLnBrk="1" hangingPunct="1"/>
              <a:t>22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>
            <a:extLst>
              <a:ext uri="{FF2B5EF4-FFF2-40B4-BE49-F238E27FC236}">
                <a16:creationId xmlns:a16="http://schemas.microsoft.com/office/drawing/2014/main" id="{F56CEB08-D944-1A42-9772-4AD0358909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>
            <a:extLst>
              <a:ext uri="{FF2B5EF4-FFF2-40B4-BE49-F238E27FC236}">
                <a16:creationId xmlns:a16="http://schemas.microsoft.com/office/drawing/2014/main" id="{56754D20-8F56-E6C3-F8D5-4DB86DCCE21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6500" name="Slide Number Placeholder 3">
            <a:extLst>
              <a:ext uri="{FF2B5EF4-FFF2-40B4-BE49-F238E27FC236}">
                <a16:creationId xmlns:a16="http://schemas.microsoft.com/office/drawing/2014/main" id="{47B30BDB-4775-CF6E-083E-39F9B60540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8C93E3-CF8E-4BF0-B4DE-9223C9F21173}" type="slidenum">
              <a:rPr lang="sr-Latn-RS" altLang="en-US"/>
              <a:pPr eaLnBrk="1" hangingPunct="1"/>
              <a:t>23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>
            <a:extLst>
              <a:ext uri="{FF2B5EF4-FFF2-40B4-BE49-F238E27FC236}">
                <a16:creationId xmlns:a16="http://schemas.microsoft.com/office/drawing/2014/main" id="{51079A31-9B12-FAB7-A52F-B753E10864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>
            <a:extLst>
              <a:ext uri="{FF2B5EF4-FFF2-40B4-BE49-F238E27FC236}">
                <a16:creationId xmlns:a16="http://schemas.microsoft.com/office/drawing/2014/main" id="{2613443E-2FE7-0B31-61F6-1AE3C8BBB5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7524" name="Slide Number Placeholder 3">
            <a:extLst>
              <a:ext uri="{FF2B5EF4-FFF2-40B4-BE49-F238E27FC236}">
                <a16:creationId xmlns:a16="http://schemas.microsoft.com/office/drawing/2014/main" id="{3F6602BC-9222-419D-BB05-43D9B6D734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A0FF15-B572-4CCA-A365-FACCE858C2A7}" type="slidenum">
              <a:rPr lang="sr-Latn-RS" altLang="en-US"/>
              <a:pPr eaLnBrk="1" hangingPunct="1"/>
              <a:t>24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>
            <a:extLst>
              <a:ext uri="{FF2B5EF4-FFF2-40B4-BE49-F238E27FC236}">
                <a16:creationId xmlns:a16="http://schemas.microsoft.com/office/drawing/2014/main" id="{27442F5A-32F9-B94F-EA44-74225FFC2C4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es Placeholder 2">
            <a:extLst>
              <a:ext uri="{FF2B5EF4-FFF2-40B4-BE49-F238E27FC236}">
                <a16:creationId xmlns:a16="http://schemas.microsoft.com/office/drawing/2014/main" id="{16D5B480-3A31-5E6F-6BAB-A7A245DF89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8548" name="Slide Number Placeholder 3">
            <a:extLst>
              <a:ext uri="{FF2B5EF4-FFF2-40B4-BE49-F238E27FC236}">
                <a16:creationId xmlns:a16="http://schemas.microsoft.com/office/drawing/2014/main" id="{8E93C065-1F23-B485-35D4-C7ED0202CC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2B3E6E-9EFE-483A-9990-CF590B2877D2}" type="slidenum">
              <a:rPr lang="sr-Latn-RS" altLang="en-US"/>
              <a:pPr eaLnBrk="1" hangingPunct="1"/>
              <a:t>25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>
            <a:extLst>
              <a:ext uri="{FF2B5EF4-FFF2-40B4-BE49-F238E27FC236}">
                <a16:creationId xmlns:a16="http://schemas.microsoft.com/office/drawing/2014/main" id="{1C2D8578-70CF-251F-31FC-E8853B8C7F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>
            <a:extLst>
              <a:ext uri="{FF2B5EF4-FFF2-40B4-BE49-F238E27FC236}">
                <a16:creationId xmlns:a16="http://schemas.microsoft.com/office/drawing/2014/main" id="{62390DAF-829E-85B9-FAE5-FEFCC31EFB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09572" name="Slide Number Placeholder 3">
            <a:extLst>
              <a:ext uri="{FF2B5EF4-FFF2-40B4-BE49-F238E27FC236}">
                <a16:creationId xmlns:a16="http://schemas.microsoft.com/office/drawing/2014/main" id="{BA9AE047-A5C1-EE30-E487-41346F02AA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AAC7DEC-5564-447F-8BAE-E8DF890A74CD}" type="slidenum">
              <a:rPr lang="sr-Latn-RS" altLang="en-US"/>
              <a:pPr eaLnBrk="1" hangingPunct="1"/>
              <a:t>26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>
            <a:extLst>
              <a:ext uri="{FF2B5EF4-FFF2-40B4-BE49-F238E27FC236}">
                <a16:creationId xmlns:a16="http://schemas.microsoft.com/office/drawing/2014/main" id="{0D3B42EA-F8FA-1C6F-1E68-3F26A30DDF8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>
            <a:extLst>
              <a:ext uri="{FF2B5EF4-FFF2-40B4-BE49-F238E27FC236}">
                <a16:creationId xmlns:a16="http://schemas.microsoft.com/office/drawing/2014/main" id="{302AC2DC-47F2-9443-9442-6A59824454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0596" name="Slide Number Placeholder 3">
            <a:extLst>
              <a:ext uri="{FF2B5EF4-FFF2-40B4-BE49-F238E27FC236}">
                <a16:creationId xmlns:a16="http://schemas.microsoft.com/office/drawing/2014/main" id="{32E4E2F5-F7F7-1E57-39B2-A6D0BE611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B69A71-1712-4CAE-88AD-E528A943046B}" type="slidenum">
              <a:rPr lang="sr-Latn-RS" altLang="en-US"/>
              <a:pPr eaLnBrk="1" hangingPunct="1"/>
              <a:t>27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>
            <a:extLst>
              <a:ext uri="{FF2B5EF4-FFF2-40B4-BE49-F238E27FC236}">
                <a16:creationId xmlns:a16="http://schemas.microsoft.com/office/drawing/2014/main" id="{7708D843-B9DA-DFCF-691F-3933CD6F95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>
            <a:extLst>
              <a:ext uri="{FF2B5EF4-FFF2-40B4-BE49-F238E27FC236}">
                <a16:creationId xmlns:a16="http://schemas.microsoft.com/office/drawing/2014/main" id="{C49FCA5C-6A4F-BFED-6855-F590BD6FA9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1620" name="Slide Number Placeholder 3">
            <a:extLst>
              <a:ext uri="{FF2B5EF4-FFF2-40B4-BE49-F238E27FC236}">
                <a16:creationId xmlns:a16="http://schemas.microsoft.com/office/drawing/2014/main" id="{A2F0A068-7F98-5DE4-B174-A6052086D6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9D7E453-5F5E-4535-88AF-A436DB0C3A10}" type="slidenum">
              <a:rPr lang="sr-Latn-RS" altLang="en-US"/>
              <a:pPr eaLnBrk="1" hangingPunct="1"/>
              <a:t>28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>
            <a:extLst>
              <a:ext uri="{FF2B5EF4-FFF2-40B4-BE49-F238E27FC236}">
                <a16:creationId xmlns:a16="http://schemas.microsoft.com/office/drawing/2014/main" id="{E81164BB-A49A-752B-E57D-FBC0B6515C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>
            <a:extLst>
              <a:ext uri="{FF2B5EF4-FFF2-40B4-BE49-F238E27FC236}">
                <a16:creationId xmlns:a16="http://schemas.microsoft.com/office/drawing/2014/main" id="{BF41784D-3969-C308-E044-B534A0F695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2644" name="Slide Number Placeholder 3">
            <a:extLst>
              <a:ext uri="{FF2B5EF4-FFF2-40B4-BE49-F238E27FC236}">
                <a16:creationId xmlns:a16="http://schemas.microsoft.com/office/drawing/2014/main" id="{C74C01C3-DFD3-F9B7-33E5-112122F85C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21E816D-DF4D-497E-8542-80D123AD8B3C}" type="slidenum">
              <a:rPr lang="sr-Latn-RS" altLang="en-US"/>
              <a:pPr eaLnBrk="1" hangingPunct="1"/>
              <a:t>29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>
            <a:extLst>
              <a:ext uri="{FF2B5EF4-FFF2-40B4-BE49-F238E27FC236}">
                <a16:creationId xmlns:a16="http://schemas.microsoft.com/office/drawing/2014/main" id="{E7571882-FFED-EF5B-C42C-AAC52D5882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>
            <a:extLst>
              <a:ext uri="{FF2B5EF4-FFF2-40B4-BE49-F238E27FC236}">
                <a16:creationId xmlns:a16="http://schemas.microsoft.com/office/drawing/2014/main" id="{425F349D-F093-FD50-9CAB-AD3949FDBF4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86020" name="Slide Number Placeholder 3">
            <a:extLst>
              <a:ext uri="{FF2B5EF4-FFF2-40B4-BE49-F238E27FC236}">
                <a16:creationId xmlns:a16="http://schemas.microsoft.com/office/drawing/2014/main" id="{6D6F6FA2-F8C2-6289-2847-B1A144953A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64D7340-E03D-44FA-A43A-E9CA820C47B6}" type="slidenum">
              <a:rPr lang="sr-Latn-RS" altLang="en-US"/>
              <a:pPr eaLnBrk="1" hangingPunct="1"/>
              <a:t>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>
            <a:extLst>
              <a:ext uri="{FF2B5EF4-FFF2-40B4-BE49-F238E27FC236}">
                <a16:creationId xmlns:a16="http://schemas.microsoft.com/office/drawing/2014/main" id="{9C4941E5-A444-84B2-BBBC-D7C72361693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>
            <a:extLst>
              <a:ext uri="{FF2B5EF4-FFF2-40B4-BE49-F238E27FC236}">
                <a16:creationId xmlns:a16="http://schemas.microsoft.com/office/drawing/2014/main" id="{9B848240-77A5-68FC-6091-B0D7C836C8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3668" name="Slide Number Placeholder 3">
            <a:extLst>
              <a:ext uri="{FF2B5EF4-FFF2-40B4-BE49-F238E27FC236}">
                <a16:creationId xmlns:a16="http://schemas.microsoft.com/office/drawing/2014/main" id="{33D77EB0-4C4F-AC35-2BD0-9053A12E67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E54F19-057C-45AB-8011-74E7A761E6FB}" type="slidenum">
              <a:rPr lang="sr-Latn-RS" altLang="en-US"/>
              <a:pPr eaLnBrk="1" hangingPunct="1"/>
              <a:t>30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>
            <a:extLst>
              <a:ext uri="{FF2B5EF4-FFF2-40B4-BE49-F238E27FC236}">
                <a16:creationId xmlns:a16="http://schemas.microsoft.com/office/drawing/2014/main" id="{E416F345-4460-38EB-0B86-1AA3CD60C6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>
            <a:extLst>
              <a:ext uri="{FF2B5EF4-FFF2-40B4-BE49-F238E27FC236}">
                <a16:creationId xmlns:a16="http://schemas.microsoft.com/office/drawing/2014/main" id="{DD7C4442-5C6C-3C5C-F4A9-E66DBBC9B4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4692" name="Slide Number Placeholder 3">
            <a:extLst>
              <a:ext uri="{FF2B5EF4-FFF2-40B4-BE49-F238E27FC236}">
                <a16:creationId xmlns:a16="http://schemas.microsoft.com/office/drawing/2014/main" id="{6D1537E6-35A3-FC79-6651-BD014758B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E571C17-ACBE-4115-8358-5258D3516C05}" type="slidenum">
              <a:rPr lang="sr-Latn-RS" altLang="en-US"/>
              <a:pPr eaLnBrk="1" hangingPunct="1"/>
              <a:t>31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>
            <a:extLst>
              <a:ext uri="{FF2B5EF4-FFF2-40B4-BE49-F238E27FC236}">
                <a16:creationId xmlns:a16="http://schemas.microsoft.com/office/drawing/2014/main" id="{A442E84D-8889-3994-80AE-F4296EA9B6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>
            <a:extLst>
              <a:ext uri="{FF2B5EF4-FFF2-40B4-BE49-F238E27FC236}">
                <a16:creationId xmlns:a16="http://schemas.microsoft.com/office/drawing/2014/main" id="{A0113B13-EE47-F644-7715-E18A57EAE2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5716" name="Slide Number Placeholder 3">
            <a:extLst>
              <a:ext uri="{FF2B5EF4-FFF2-40B4-BE49-F238E27FC236}">
                <a16:creationId xmlns:a16="http://schemas.microsoft.com/office/drawing/2014/main" id="{3D3E71A6-0E64-48DC-23F1-23ADF8D717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4F0F6B-DE6B-4934-9C44-A77B5D235171}" type="slidenum">
              <a:rPr lang="sr-Latn-RS" altLang="en-US"/>
              <a:pPr eaLnBrk="1" hangingPunct="1"/>
              <a:t>32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>
            <a:extLst>
              <a:ext uri="{FF2B5EF4-FFF2-40B4-BE49-F238E27FC236}">
                <a16:creationId xmlns:a16="http://schemas.microsoft.com/office/drawing/2014/main" id="{DF23381D-6571-57D6-3C60-59A609CAC33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>
            <a:extLst>
              <a:ext uri="{FF2B5EF4-FFF2-40B4-BE49-F238E27FC236}">
                <a16:creationId xmlns:a16="http://schemas.microsoft.com/office/drawing/2014/main" id="{0ED63772-92FE-D73F-70AF-C0A02424CF9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6740" name="Slide Number Placeholder 3">
            <a:extLst>
              <a:ext uri="{FF2B5EF4-FFF2-40B4-BE49-F238E27FC236}">
                <a16:creationId xmlns:a16="http://schemas.microsoft.com/office/drawing/2014/main" id="{59E0394C-0BDD-0F27-815E-0BEBBF6EE7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AE4985-8DB7-48CB-96C3-376F8606D191}" type="slidenum">
              <a:rPr lang="sr-Latn-RS" altLang="en-US"/>
              <a:pPr eaLnBrk="1" hangingPunct="1"/>
              <a:t>33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284C084-E5B6-7328-2DBF-BAFAF4185B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940AA31F-E1D4-B38D-3FA7-6A6137F37D4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60597C4B-12C2-7EEF-C9A4-832AA0BEA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EF01EA-AC5C-4A09-A370-0ED2EB1A63DB}" type="slidenum">
              <a:rPr lang="sr-Latn-RS" altLang="en-US"/>
              <a:pPr eaLnBrk="1" hangingPunct="1"/>
              <a:t>34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>
            <a:extLst>
              <a:ext uri="{FF2B5EF4-FFF2-40B4-BE49-F238E27FC236}">
                <a16:creationId xmlns:a16="http://schemas.microsoft.com/office/drawing/2014/main" id="{183074E0-8639-3BCC-E081-C68BD8A97C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es Placeholder 2">
            <a:extLst>
              <a:ext uri="{FF2B5EF4-FFF2-40B4-BE49-F238E27FC236}">
                <a16:creationId xmlns:a16="http://schemas.microsoft.com/office/drawing/2014/main" id="{C89A8E48-84F0-492F-B74C-A1EF3C2C5BC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8788" name="Slide Number Placeholder 3">
            <a:extLst>
              <a:ext uri="{FF2B5EF4-FFF2-40B4-BE49-F238E27FC236}">
                <a16:creationId xmlns:a16="http://schemas.microsoft.com/office/drawing/2014/main" id="{00A75F1E-F0D4-F7C1-B3D6-2490D820F9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70FB2E-F817-418B-A984-485B42B10049}" type="slidenum">
              <a:rPr lang="sr-Latn-RS" altLang="en-US"/>
              <a:pPr eaLnBrk="1" hangingPunct="1"/>
              <a:t>35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>
            <a:extLst>
              <a:ext uri="{FF2B5EF4-FFF2-40B4-BE49-F238E27FC236}">
                <a16:creationId xmlns:a16="http://schemas.microsoft.com/office/drawing/2014/main" id="{19FEAF33-6768-4DA7-FFC8-3D3D5DD384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es Placeholder 2">
            <a:extLst>
              <a:ext uri="{FF2B5EF4-FFF2-40B4-BE49-F238E27FC236}">
                <a16:creationId xmlns:a16="http://schemas.microsoft.com/office/drawing/2014/main" id="{B8FBA859-5292-453D-C242-09F764E78A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19812" name="Slide Number Placeholder 3">
            <a:extLst>
              <a:ext uri="{FF2B5EF4-FFF2-40B4-BE49-F238E27FC236}">
                <a16:creationId xmlns:a16="http://schemas.microsoft.com/office/drawing/2014/main" id="{4C48C051-EFFB-2EF3-6993-C0DAB74EAD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80A1E7-3097-488B-8F82-531FD27381F7}" type="slidenum">
              <a:rPr lang="sr-Latn-RS" altLang="en-US"/>
              <a:pPr eaLnBrk="1" hangingPunct="1"/>
              <a:t>36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>
            <a:extLst>
              <a:ext uri="{FF2B5EF4-FFF2-40B4-BE49-F238E27FC236}">
                <a16:creationId xmlns:a16="http://schemas.microsoft.com/office/drawing/2014/main" id="{57E77C9F-5A67-E763-25D6-0CA6396999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>
            <a:extLst>
              <a:ext uri="{FF2B5EF4-FFF2-40B4-BE49-F238E27FC236}">
                <a16:creationId xmlns:a16="http://schemas.microsoft.com/office/drawing/2014/main" id="{0C6E27BA-937F-F5FA-8216-F49C07BA41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0836" name="Slide Number Placeholder 3">
            <a:extLst>
              <a:ext uri="{FF2B5EF4-FFF2-40B4-BE49-F238E27FC236}">
                <a16:creationId xmlns:a16="http://schemas.microsoft.com/office/drawing/2014/main" id="{903B4840-F5D3-9C74-F2B7-BA7425B81F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71CDF66-78E2-4E9B-9498-CEF55026CCBF}" type="slidenum">
              <a:rPr lang="sr-Latn-RS" altLang="en-US"/>
              <a:pPr eaLnBrk="1" hangingPunct="1"/>
              <a:t>37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>
            <a:extLst>
              <a:ext uri="{FF2B5EF4-FFF2-40B4-BE49-F238E27FC236}">
                <a16:creationId xmlns:a16="http://schemas.microsoft.com/office/drawing/2014/main" id="{375BE671-9270-4A5C-5F68-0427DDF5CC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>
            <a:extLst>
              <a:ext uri="{FF2B5EF4-FFF2-40B4-BE49-F238E27FC236}">
                <a16:creationId xmlns:a16="http://schemas.microsoft.com/office/drawing/2014/main" id="{16FD3FCC-FD64-8EBD-41DE-8A5F52C62A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1860" name="Slide Number Placeholder 3">
            <a:extLst>
              <a:ext uri="{FF2B5EF4-FFF2-40B4-BE49-F238E27FC236}">
                <a16:creationId xmlns:a16="http://schemas.microsoft.com/office/drawing/2014/main" id="{C284AF1E-95FB-7C1A-47B8-679AFB543F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AECC05F-1961-4CEE-8D72-72424117BAEA}" type="slidenum">
              <a:rPr lang="sr-Latn-RS" altLang="en-US"/>
              <a:pPr eaLnBrk="1" hangingPunct="1"/>
              <a:t>38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>
            <a:extLst>
              <a:ext uri="{FF2B5EF4-FFF2-40B4-BE49-F238E27FC236}">
                <a16:creationId xmlns:a16="http://schemas.microsoft.com/office/drawing/2014/main" id="{FBC03BB3-A4BB-0886-47B4-42E8F9E949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>
            <a:extLst>
              <a:ext uri="{FF2B5EF4-FFF2-40B4-BE49-F238E27FC236}">
                <a16:creationId xmlns:a16="http://schemas.microsoft.com/office/drawing/2014/main" id="{846408F6-9B5B-79B1-D4E4-CA5BFE8791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2884" name="Slide Number Placeholder 3">
            <a:extLst>
              <a:ext uri="{FF2B5EF4-FFF2-40B4-BE49-F238E27FC236}">
                <a16:creationId xmlns:a16="http://schemas.microsoft.com/office/drawing/2014/main" id="{B2C6F9ED-951A-C1D2-C0D0-5224A61619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5D05F99-E204-4105-94B0-ABEB0FE589B0}" type="slidenum">
              <a:rPr lang="sr-Latn-RS" altLang="en-US"/>
              <a:pPr eaLnBrk="1" hangingPunct="1"/>
              <a:t>39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DA4B99EB-3664-0989-8717-FADB2791E5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4B620DA-9D58-46CD-A8B6-D68859F02AE3}" type="slidenum">
              <a:rPr lang="sr-Cyrl-CS" altLang="en-US"/>
              <a:pPr eaLnBrk="1" hangingPunct="1"/>
              <a:t>4</a:t>
            </a:fld>
            <a:endParaRPr lang="sr-Cyrl-CS" altLang="en-US"/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F3696059-DCE4-1388-1717-CC87A7635F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2A962A1D-894D-191B-D381-48844B733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C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>
            <a:extLst>
              <a:ext uri="{FF2B5EF4-FFF2-40B4-BE49-F238E27FC236}">
                <a16:creationId xmlns:a16="http://schemas.microsoft.com/office/drawing/2014/main" id="{776C5079-9F46-CF92-E481-7EE794E5BB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>
            <a:extLst>
              <a:ext uri="{FF2B5EF4-FFF2-40B4-BE49-F238E27FC236}">
                <a16:creationId xmlns:a16="http://schemas.microsoft.com/office/drawing/2014/main" id="{EFC9DB69-A13F-989A-B413-4DBE27A78A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3908" name="Slide Number Placeholder 3">
            <a:extLst>
              <a:ext uri="{FF2B5EF4-FFF2-40B4-BE49-F238E27FC236}">
                <a16:creationId xmlns:a16="http://schemas.microsoft.com/office/drawing/2014/main" id="{30B62830-E5FB-CA9B-CFE3-5E81EF6C2B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1780B9-342E-434C-9A40-344C9604671A}" type="slidenum">
              <a:rPr lang="sr-Latn-RS" altLang="en-US"/>
              <a:pPr eaLnBrk="1" hangingPunct="1"/>
              <a:t>40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>
            <a:extLst>
              <a:ext uri="{FF2B5EF4-FFF2-40B4-BE49-F238E27FC236}">
                <a16:creationId xmlns:a16="http://schemas.microsoft.com/office/drawing/2014/main" id="{89F326C6-AC9F-9556-C7D9-315ED3A514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>
            <a:extLst>
              <a:ext uri="{FF2B5EF4-FFF2-40B4-BE49-F238E27FC236}">
                <a16:creationId xmlns:a16="http://schemas.microsoft.com/office/drawing/2014/main" id="{ABFEB41B-40E6-A7D5-D39B-EE4C24F393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4932" name="Slide Number Placeholder 3">
            <a:extLst>
              <a:ext uri="{FF2B5EF4-FFF2-40B4-BE49-F238E27FC236}">
                <a16:creationId xmlns:a16="http://schemas.microsoft.com/office/drawing/2014/main" id="{F33DA87C-C6FB-82AC-B203-D34FBA446E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DD68DA2-7AA3-44F0-96D1-C559FC62A75A}" type="slidenum">
              <a:rPr lang="sr-Latn-RS" altLang="en-US"/>
              <a:pPr eaLnBrk="1" hangingPunct="1"/>
              <a:t>41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>
            <a:extLst>
              <a:ext uri="{FF2B5EF4-FFF2-40B4-BE49-F238E27FC236}">
                <a16:creationId xmlns:a16="http://schemas.microsoft.com/office/drawing/2014/main" id="{AF916E44-00A2-7A80-3717-A9EBD18C88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>
            <a:extLst>
              <a:ext uri="{FF2B5EF4-FFF2-40B4-BE49-F238E27FC236}">
                <a16:creationId xmlns:a16="http://schemas.microsoft.com/office/drawing/2014/main" id="{9BE91314-33C1-7934-3038-406E6552E62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5956" name="Slide Number Placeholder 3">
            <a:extLst>
              <a:ext uri="{FF2B5EF4-FFF2-40B4-BE49-F238E27FC236}">
                <a16:creationId xmlns:a16="http://schemas.microsoft.com/office/drawing/2014/main" id="{391B42B7-7918-4E10-3503-ED152ACE8F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A353421-FC14-4976-BD6C-466E6A6DE7CC}" type="slidenum">
              <a:rPr lang="sr-Latn-RS" altLang="en-US"/>
              <a:pPr eaLnBrk="1" hangingPunct="1"/>
              <a:t>42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>
            <a:extLst>
              <a:ext uri="{FF2B5EF4-FFF2-40B4-BE49-F238E27FC236}">
                <a16:creationId xmlns:a16="http://schemas.microsoft.com/office/drawing/2014/main" id="{EF6687A9-409F-21A6-60B5-1488EA56C8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>
            <a:extLst>
              <a:ext uri="{FF2B5EF4-FFF2-40B4-BE49-F238E27FC236}">
                <a16:creationId xmlns:a16="http://schemas.microsoft.com/office/drawing/2014/main" id="{31DD45A9-2A0E-CC62-4B98-9E1FB10763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6980" name="Slide Number Placeholder 3">
            <a:extLst>
              <a:ext uri="{FF2B5EF4-FFF2-40B4-BE49-F238E27FC236}">
                <a16:creationId xmlns:a16="http://schemas.microsoft.com/office/drawing/2014/main" id="{9DC0A7BF-C30F-4611-8001-369725DDB7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4DF084-95AC-46EC-A194-792434323DB8}" type="slidenum">
              <a:rPr lang="sr-Latn-RS" altLang="en-US"/>
              <a:pPr eaLnBrk="1" hangingPunct="1"/>
              <a:t>43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>
            <a:extLst>
              <a:ext uri="{FF2B5EF4-FFF2-40B4-BE49-F238E27FC236}">
                <a16:creationId xmlns:a16="http://schemas.microsoft.com/office/drawing/2014/main" id="{A16B49F3-592A-1317-E30A-68209DD6EE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>
            <a:extLst>
              <a:ext uri="{FF2B5EF4-FFF2-40B4-BE49-F238E27FC236}">
                <a16:creationId xmlns:a16="http://schemas.microsoft.com/office/drawing/2014/main" id="{9C4D3584-582B-FFCD-62DA-3D12BEC674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8004" name="Slide Number Placeholder 3">
            <a:extLst>
              <a:ext uri="{FF2B5EF4-FFF2-40B4-BE49-F238E27FC236}">
                <a16:creationId xmlns:a16="http://schemas.microsoft.com/office/drawing/2014/main" id="{3D1CF0E9-A883-E36F-9C5E-56134EDEB5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58FC2A-A711-4415-8B7A-D0E81D83544B}" type="slidenum">
              <a:rPr lang="sr-Latn-RS" altLang="en-US"/>
              <a:pPr eaLnBrk="1" hangingPunct="1"/>
              <a:t>44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>
            <a:extLst>
              <a:ext uri="{FF2B5EF4-FFF2-40B4-BE49-F238E27FC236}">
                <a16:creationId xmlns:a16="http://schemas.microsoft.com/office/drawing/2014/main" id="{91EB9DFF-A1E0-718F-4E9F-175839B5D81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>
            <a:extLst>
              <a:ext uri="{FF2B5EF4-FFF2-40B4-BE49-F238E27FC236}">
                <a16:creationId xmlns:a16="http://schemas.microsoft.com/office/drawing/2014/main" id="{853CB99F-8D16-30A2-FDBD-7D7042B8AC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29028" name="Slide Number Placeholder 3">
            <a:extLst>
              <a:ext uri="{FF2B5EF4-FFF2-40B4-BE49-F238E27FC236}">
                <a16:creationId xmlns:a16="http://schemas.microsoft.com/office/drawing/2014/main" id="{48817A32-747D-8E46-69B1-4B560DBC78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8A0FD04-C272-416C-ACC7-3CEB99C775C4}" type="slidenum">
              <a:rPr lang="sr-Latn-RS" altLang="en-US"/>
              <a:pPr eaLnBrk="1" hangingPunct="1"/>
              <a:t>45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>
            <a:extLst>
              <a:ext uri="{FF2B5EF4-FFF2-40B4-BE49-F238E27FC236}">
                <a16:creationId xmlns:a16="http://schemas.microsoft.com/office/drawing/2014/main" id="{AEFFFC6F-1D57-E408-D6B4-8C3072E496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>
            <a:extLst>
              <a:ext uri="{FF2B5EF4-FFF2-40B4-BE49-F238E27FC236}">
                <a16:creationId xmlns:a16="http://schemas.microsoft.com/office/drawing/2014/main" id="{84138E7F-13D2-6693-B7A6-57053A6AB5F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0052" name="Slide Number Placeholder 3">
            <a:extLst>
              <a:ext uri="{FF2B5EF4-FFF2-40B4-BE49-F238E27FC236}">
                <a16:creationId xmlns:a16="http://schemas.microsoft.com/office/drawing/2014/main" id="{2522D298-ED46-3BCB-C551-5AD83B52B5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DA7736-90CC-41ED-BCCA-C9B6B7421FBF}" type="slidenum">
              <a:rPr lang="sr-Latn-RS" altLang="en-US"/>
              <a:pPr eaLnBrk="1" hangingPunct="1"/>
              <a:t>46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>
            <a:extLst>
              <a:ext uri="{FF2B5EF4-FFF2-40B4-BE49-F238E27FC236}">
                <a16:creationId xmlns:a16="http://schemas.microsoft.com/office/drawing/2014/main" id="{2DFD736F-8222-4965-8C1E-C976F06939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>
            <a:extLst>
              <a:ext uri="{FF2B5EF4-FFF2-40B4-BE49-F238E27FC236}">
                <a16:creationId xmlns:a16="http://schemas.microsoft.com/office/drawing/2014/main" id="{9D18E7E3-0FE1-69FE-A242-A808E3FDE9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1076" name="Slide Number Placeholder 3">
            <a:extLst>
              <a:ext uri="{FF2B5EF4-FFF2-40B4-BE49-F238E27FC236}">
                <a16:creationId xmlns:a16="http://schemas.microsoft.com/office/drawing/2014/main" id="{2DC0F7C7-A6B0-52CE-B0BC-0F40B24BD7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AE82090-9C51-40CC-8030-2F1BD1DB8BF9}" type="slidenum">
              <a:rPr lang="sr-Latn-RS" altLang="en-US"/>
              <a:pPr eaLnBrk="1" hangingPunct="1"/>
              <a:t>47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>
            <a:extLst>
              <a:ext uri="{FF2B5EF4-FFF2-40B4-BE49-F238E27FC236}">
                <a16:creationId xmlns:a16="http://schemas.microsoft.com/office/drawing/2014/main" id="{8C02EF57-72DC-F114-7CDD-448EFD3A43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84FA24-F740-4385-A3FE-E32E9716E576}" type="slidenum">
              <a:rPr lang="en-US" altLang="en-US"/>
              <a:pPr eaLnBrk="1" hangingPunct="1"/>
              <a:t>48</a:t>
            </a:fld>
            <a:endParaRPr lang="en-US" altLang="en-US"/>
          </a:p>
        </p:txBody>
      </p:sp>
      <p:sp>
        <p:nvSpPr>
          <p:cNvPr id="132099" name="Rectangle 7">
            <a:extLst>
              <a:ext uri="{FF2B5EF4-FFF2-40B4-BE49-F238E27FC236}">
                <a16:creationId xmlns:a16="http://schemas.microsoft.com/office/drawing/2014/main" id="{48B4547D-A9F4-FA23-FC65-DFE8D936077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8244AEB7-CA70-44D4-9331-32904C77497F}" type="slidenum">
              <a:rPr lang="de-DE" altLang="en-US" sz="1200"/>
              <a:pPr algn="r" eaLnBrk="1" hangingPunct="1"/>
              <a:t>48</a:t>
            </a:fld>
            <a:endParaRPr lang="de-DE" altLang="en-US" sz="1200"/>
          </a:p>
        </p:txBody>
      </p:sp>
      <p:sp>
        <p:nvSpPr>
          <p:cNvPr id="132100" name="Rectangle 2">
            <a:extLst>
              <a:ext uri="{FF2B5EF4-FFF2-40B4-BE49-F238E27FC236}">
                <a16:creationId xmlns:a16="http://schemas.microsoft.com/office/drawing/2014/main" id="{9958DEDA-F2CC-8712-9187-9F700304DD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101" name="Rectangle 3">
            <a:extLst>
              <a:ext uri="{FF2B5EF4-FFF2-40B4-BE49-F238E27FC236}">
                <a16:creationId xmlns:a16="http://schemas.microsoft.com/office/drawing/2014/main" id="{EFE53DE0-C75B-FD1C-C6F8-7D35CEC1A8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>
            <a:extLst>
              <a:ext uri="{FF2B5EF4-FFF2-40B4-BE49-F238E27FC236}">
                <a16:creationId xmlns:a16="http://schemas.microsoft.com/office/drawing/2014/main" id="{D8761DC7-9854-3BA7-D437-0725B66FA4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Notes Placeholder 2">
            <a:extLst>
              <a:ext uri="{FF2B5EF4-FFF2-40B4-BE49-F238E27FC236}">
                <a16:creationId xmlns:a16="http://schemas.microsoft.com/office/drawing/2014/main" id="{E781562F-4E89-F1B2-3867-2F0BC67ABE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3124" name="Slide Number Placeholder 3">
            <a:extLst>
              <a:ext uri="{FF2B5EF4-FFF2-40B4-BE49-F238E27FC236}">
                <a16:creationId xmlns:a16="http://schemas.microsoft.com/office/drawing/2014/main" id="{35F29F8A-E38C-F531-B317-F628478100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DD3D02-D287-4324-A727-1103D5EBA713}" type="slidenum">
              <a:rPr lang="sr-Latn-RS" altLang="en-US"/>
              <a:pPr eaLnBrk="1" hangingPunct="1"/>
              <a:t>49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>
            <a:extLst>
              <a:ext uri="{FF2B5EF4-FFF2-40B4-BE49-F238E27FC236}">
                <a16:creationId xmlns:a16="http://schemas.microsoft.com/office/drawing/2014/main" id="{883E50E7-8FD9-5548-539C-9716DE8F7D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18A5E4-9141-4C7B-A514-FEC925126973}" type="slidenum">
              <a:rPr lang="sr-Cyrl-CS" altLang="en-US"/>
              <a:pPr eaLnBrk="1" hangingPunct="1"/>
              <a:t>5</a:t>
            </a:fld>
            <a:endParaRPr lang="sr-Cyrl-CS" altLang="en-US"/>
          </a:p>
        </p:txBody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id="{E0D4B041-DC23-C41E-93B3-1042C27A7D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8" name="Rectangle 3">
            <a:extLst>
              <a:ext uri="{FF2B5EF4-FFF2-40B4-BE49-F238E27FC236}">
                <a16:creationId xmlns:a16="http://schemas.microsoft.com/office/drawing/2014/main" id="{50EA721D-B8DD-7670-7E6F-C0E3BF53E2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C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>
            <a:extLst>
              <a:ext uri="{FF2B5EF4-FFF2-40B4-BE49-F238E27FC236}">
                <a16:creationId xmlns:a16="http://schemas.microsoft.com/office/drawing/2014/main" id="{0804D180-DCDB-E9DE-FF5D-8AE8402502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>
            <a:extLst>
              <a:ext uri="{FF2B5EF4-FFF2-40B4-BE49-F238E27FC236}">
                <a16:creationId xmlns:a16="http://schemas.microsoft.com/office/drawing/2014/main" id="{C2DDA1DC-DC22-FD73-96B4-06BEEC1560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4148" name="Slide Number Placeholder 3">
            <a:extLst>
              <a:ext uri="{FF2B5EF4-FFF2-40B4-BE49-F238E27FC236}">
                <a16:creationId xmlns:a16="http://schemas.microsoft.com/office/drawing/2014/main" id="{AF819082-60BA-AC61-2BFF-220C20FA58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AA15CD9-A56C-475D-B515-4ACC8C03348E}" type="slidenum">
              <a:rPr lang="sr-Latn-RS" altLang="en-US"/>
              <a:pPr eaLnBrk="1" hangingPunct="1"/>
              <a:t>50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:a16="http://schemas.microsoft.com/office/drawing/2014/main" id="{7098F231-9DDC-4645-9B05-FB178A83B6A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:a16="http://schemas.microsoft.com/office/drawing/2014/main" id="{B8D7CEB1-733F-4DA5-156F-37CB52BE39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:a16="http://schemas.microsoft.com/office/drawing/2014/main" id="{9784FC5E-D62B-0755-8E5C-86C1B0BC33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CD2FF2-B7AE-4B79-8AD6-F92A67224D34}" type="slidenum">
              <a:rPr lang="sr-Latn-RS" altLang="en-US"/>
              <a:pPr eaLnBrk="1" hangingPunct="1"/>
              <a:t>51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>
            <a:extLst>
              <a:ext uri="{FF2B5EF4-FFF2-40B4-BE49-F238E27FC236}">
                <a16:creationId xmlns:a16="http://schemas.microsoft.com/office/drawing/2014/main" id="{CEB300DE-6175-5BCC-2AD4-4213CCE9D3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>
            <a:extLst>
              <a:ext uri="{FF2B5EF4-FFF2-40B4-BE49-F238E27FC236}">
                <a16:creationId xmlns:a16="http://schemas.microsoft.com/office/drawing/2014/main" id="{939B0B60-65D3-DF8D-6295-C1417A8E43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6196" name="Slide Number Placeholder 3">
            <a:extLst>
              <a:ext uri="{FF2B5EF4-FFF2-40B4-BE49-F238E27FC236}">
                <a16:creationId xmlns:a16="http://schemas.microsoft.com/office/drawing/2014/main" id="{F1316190-00B6-3A7A-6C8D-4C1F2C8FDF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66F2372-4494-4AC2-8E07-AB6CD388BCC6}" type="slidenum">
              <a:rPr lang="sr-Latn-RS" altLang="en-US"/>
              <a:pPr eaLnBrk="1" hangingPunct="1"/>
              <a:t>52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>
            <a:extLst>
              <a:ext uri="{FF2B5EF4-FFF2-40B4-BE49-F238E27FC236}">
                <a16:creationId xmlns:a16="http://schemas.microsoft.com/office/drawing/2014/main" id="{9EF88221-FAC5-57F3-2195-99C336EFB2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>
            <a:extLst>
              <a:ext uri="{FF2B5EF4-FFF2-40B4-BE49-F238E27FC236}">
                <a16:creationId xmlns:a16="http://schemas.microsoft.com/office/drawing/2014/main" id="{4E076730-BB3D-5C3E-4B00-1B8B1DFE25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7220" name="Slide Number Placeholder 3">
            <a:extLst>
              <a:ext uri="{FF2B5EF4-FFF2-40B4-BE49-F238E27FC236}">
                <a16:creationId xmlns:a16="http://schemas.microsoft.com/office/drawing/2014/main" id="{FEB27DFF-89A2-130D-0A3E-3D832357B9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90783D9-877A-4F7D-A7E0-F4C4E0B75DEE}" type="slidenum">
              <a:rPr lang="sr-Latn-RS" altLang="en-US"/>
              <a:pPr eaLnBrk="1" hangingPunct="1"/>
              <a:t>53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>
            <a:extLst>
              <a:ext uri="{FF2B5EF4-FFF2-40B4-BE49-F238E27FC236}">
                <a16:creationId xmlns:a16="http://schemas.microsoft.com/office/drawing/2014/main" id="{A9D6CBE0-BDB2-0254-67AC-FFBE11B189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>
            <a:extLst>
              <a:ext uri="{FF2B5EF4-FFF2-40B4-BE49-F238E27FC236}">
                <a16:creationId xmlns:a16="http://schemas.microsoft.com/office/drawing/2014/main" id="{B06F7C16-64C8-4293-0E6F-0D34B75AED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8244" name="Slide Number Placeholder 3">
            <a:extLst>
              <a:ext uri="{FF2B5EF4-FFF2-40B4-BE49-F238E27FC236}">
                <a16:creationId xmlns:a16="http://schemas.microsoft.com/office/drawing/2014/main" id="{9D3DC564-E353-FED1-D7B8-757A882451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55554B-A1E2-4676-A685-3FAEED43841A}" type="slidenum">
              <a:rPr lang="sr-Latn-RS" altLang="en-US"/>
              <a:pPr eaLnBrk="1" hangingPunct="1"/>
              <a:t>54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>
            <a:extLst>
              <a:ext uri="{FF2B5EF4-FFF2-40B4-BE49-F238E27FC236}">
                <a16:creationId xmlns:a16="http://schemas.microsoft.com/office/drawing/2014/main" id="{4B3E9C7D-6CC1-4155-7E42-4D44483441C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Notes Placeholder 2">
            <a:extLst>
              <a:ext uri="{FF2B5EF4-FFF2-40B4-BE49-F238E27FC236}">
                <a16:creationId xmlns:a16="http://schemas.microsoft.com/office/drawing/2014/main" id="{4069D946-9FC9-CE60-3DD9-4B0BF118B5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39268" name="Slide Number Placeholder 3">
            <a:extLst>
              <a:ext uri="{FF2B5EF4-FFF2-40B4-BE49-F238E27FC236}">
                <a16:creationId xmlns:a16="http://schemas.microsoft.com/office/drawing/2014/main" id="{3419434B-53BF-F35D-EBC0-9EF61146C8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2FA1051-B6C0-461E-8B9D-FC781EBE0E23}" type="slidenum">
              <a:rPr lang="sr-Latn-RS" altLang="en-US"/>
              <a:pPr eaLnBrk="1" hangingPunct="1"/>
              <a:t>55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>
            <a:extLst>
              <a:ext uri="{FF2B5EF4-FFF2-40B4-BE49-F238E27FC236}">
                <a16:creationId xmlns:a16="http://schemas.microsoft.com/office/drawing/2014/main" id="{5B44F2BB-0EB8-F16B-02EF-E1A26A9EF8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Notes Placeholder 2">
            <a:extLst>
              <a:ext uri="{FF2B5EF4-FFF2-40B4-BE49-F238E27FC236}">
                <a16:creationId xmlns:a16="http://schemas.microsoft.com/office/drawing/2014/main" id="{F01B162E-DCCF-0EE9-FF99-0723904E92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0292" name="Slide Number Placeholder 3">
            <a:extLst>
              <a:ext uri="{FF2B5EF4-FFF2-40B4-BE49-F238E27FC236}">
                <a16:creationId xmlns:a16="http://schemas.microsoft.com/office/drawing/2014/main" id="{6D53E403-856D-1A51-FF62-BC00300DF0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CF7F711-5542-4C9C-94CC-EADC181E8D0D}" type="slidenum">
              <a:rPr lang="sr-Latn-RS" altLang="en-US"/>
              <a:pPr eaLnBrk="1" hangingPunct="1"/>
              <a:t>56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>
            <a:extLst>
              <a:ext uri="{FF2B5EF4-FFF2-40B4-BE49-F238E27FC236}">
                <a16:creationId xmlns:a16="http://schemas.microsoft.com/office/drawing/2014/main" id="{8C394354-8A7B-2534-1D7D-5080624E840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Notes Placeholder 2">
            <a:extLst>
              <a:ext uri="{FF2B5EF4-FFF2-40B4-BE49-F238E27FC236}">
                <a16:creationId xmlns:a16="http://schemas.microsoft.com/office/drawing/2014/main" id="{58970B88-A8F2-034D-BD44-BF822F26CE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1316" name="Slide Number Placeholder 3">
            <a:extLst>
              <a:ext uri="{FF2B5EF4-FFF2-40B4-BE49-F238E27FC236}">
                <a16:creationId xmlns:a16="http://schemas.microsoft.com/office/drawing/2014/main" id="{50E9650A-B916-74D8-CC4B-BBE86CCDF4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0B6499B-BF2C-434B-809B-45A16C4E8AA1}" type="slidenum">
              <a:rPr lang="sr-Latn-RS" altLang="en-US"/>
              <a:pPr eaLnBrk="1" hangingPunct="1"/>
              <a:t>57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>
            <a:extLst>
              <a:ext uri="{FF2B5EF4-FFF2-40B4-BE49-F238E27FC236}">
                <a16:creationId xmlns:a16="http://schemas.microsoft.com/office/drawing/2014/main" id="{D83E762C-7F5F-DEAB-54E4-BF6C77AF622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Notes Placeholder 2">
            <a:extLst>
              <a:ext uri="{FF2B5EF4-FFF2-40B4-BE49-F238E27FC236}">
                <a16:creationId xmlns:a16="http://schemas.microsoft.com/office/drawing/2014/main" id="{176BE68D-0D2A-A958-CAF3-CF3ECA4BE6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2340" name="Slide Number Placeholder 3">
            <a:extLst>
              <a:ext uri="{FF2B5EF4-FFF2-40B4-BE49-F238E27FC236}">
                <a16:creationId xmlns:a16="http://schemas.microsoft.com/office/drawing/2014/main" id="{FA48AEE5-EB84-C81F-94C9-17A88906B4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ADB5BB-CD9D-41A1-B998-CEE175DCC758}" type="slidenum">
              <a:rPr lang="sr-Latn-RS" altLang="en-US"/>
              <a:pPr eaLnBrk="1" hangingPunct="1"/>
              <a:t>58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>
            <a:extLst>
              <a:ext uri="{FF2B5EF4-FFF2-40B4-BE49-F238E27FC236}">
                <a16:creationId xmlns:a16="http://schemas.microsoft.com/office/drawing/2014/main" id="{BC877281-BCD2-A4D7-12BF-1C07BA0032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>
            <a:extLst>
              <a:ext uri="{FF2B5EF4-FFF2-40B4-BE49-F238E27FC236}">
                <a16:creationId xmlns:a16="http://schemas.microsoft.com/office/drawing/2014/main" id="{4ED92E1D-93BA-FCDF-202D-051AD3406D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3364" name="Slide Number Placeholder 3">
            <a:extLst>
              <a:ext uri="{FF2B5EF4-FFF2-40B4-BE49-F238E27FC236}">
                <a16:creationId xmlns:a16="http://schemas.microsoft.com/office/drawing/2014/main" id="{6AB0397D-CD3D-1480-4F67-7F7A9D2FE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78C8BB-AEF1-4BD2-976B-8E1C033A2D6D}" type="slidenum">
              <a:rPr lang="sr-Latn-RS" altLang="en-US"/>
              <a:pPr eaLnBrk="1" hangingPunct="1"/>
              <a:t>59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>
            <a:extLst>
              <a:ext uri="{FF2B5EF4-FFF2-40B4-BE49-F238E27FC236}">
                <a16:creationId xmlns:a16="http://schemas.microsoft.com/office/drawing/2014/main" id="{81360378-7E88-1C01-B678-A3B7EBFE84E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737BCB2-75D1-44F1-9AF8-E3DFF100B468}" type="slidenum">
              <a:rPr lang="en-US" altLang="en-US" sz="1200"/>
              <a:pPr algn="r" eaLnBrk="1" hangingPunct="1"/>
              <a:t>6</a:t>
            </a:fld>
            <a:endParaRPr lang="en-US" altLang="en-US" sz="1200"/>
          </a:p>
        </p:txBody>
      </p:sp>
      <p:sp>
        <p:nvSpPr>
          <p:cNvPr id="89091" name="Rectangle 7">
            <a:extLst>
              <a:ext uri="{FF2B5EF4-FFF2-40B4-BE49-F238E27FC236}">
                <a16:creationId xmlns:a16="http://schemas.microsoft.com/office/drawing/2014/main" id="{54AF5E69-CAB2-FC40-9D28-CBA4C165CB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20000"/>
              </a:spcBef>
            </a:pPr>
            <a:fld id="{A2AB7633-D1CC-41D0-8A44-B3217660AABD}" type="slidenum">
              <a:rPr lang="en-US" altLang="en-US" sz="1200"/>
              <a:pPr algn="r">
                <a:spcBef>
                  <a:spcPct val="20000"/>
                </a:spcBef>
              </a:pPr>
              <a:t>6</a:t>
            </a:fld>
            <a:endParaRPr lang="en-US" altLang="en-US" sz="1200"/>
          </a:p>
        </p:txBody>
      </p:sp>
      <p:sp>
        <p:nvSpPr>
          <p:cNvPr id="89092" name="Rectangle 2">
            <a:extLst>
              <a:ext uri="{FF2B5EF4-FFF2-40B4-BE49-F238E27FC236}">
                <a16:creationId xmlns:a16="http://schemas.microsoft.com/office/drawing/2014/main" id="{72566197-493C-DBA9-ED9B-93F93F9399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84213"/>
            <a:ext cx="4497388" cy="33734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grpSp>
        <p:nvGrpSpPr>
          <p:cNvPr id="89093" name="Group 3">
            <a:extLst>
              <a:ext uri="{FF2B5EF4-FFF2-40B4-BE49-F238E27FC236}">
                <a16:creationId xmlns:a16="http://schemas.microsoft.com/office/drawing/2014/main" id="{6127C205-6D75-9869-DB4F-D552BCE5A23D}"/>
              </a:ext>
            </a:extLst>
          </p:cNvPr>
          <p:cNvGrpSpPr>
            <a:grpSpLocks/>
          </p:cNvGrpSpPr>
          <p:nvPr/>
        </p:nvGrpSpPr>
        <p:grpSpPr bwMode="auto">
          <a:xfrm>
            <a:off x="4564063" y="392113"/>
            <a:ext cx="1350962" cy="301625"/>
            <a:chOff x="2974" y="251"/>
            <a:chExt cx="871" cy="194"/>
          </a:xfrm>
        </p:grpSpPr>
        <p:sp>
          <p:nvSpPr>
            <p:cNvPr id="89095" name="Text Box 4">
              <a:extLst>
                <a:ext uri="{FF2B5EF4-FFF2-40B4-BE49-F238E27FC236}">
                  <a16:creationId xmlns:a16="http://schemas.microsoft.com/office/drawing/2014/main" id="{D0115A11-5674-0E77-0274-4E1F08AE13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8" y="269"/>
              <a:ext cx="635" cy="15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5107" tIns="92554" rIns="94034" bIns="92554">
              <a:spAutoFit/>
            </a:bodyPr>
            <a:lstStyle>
              <a:lvl1pPr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1"/>
                </a:buClr>
              </a:pPr>
              <a:endParaRPr lang="en-CA" altLang="en-US" sz="400"/>
            </a:p>
          </p:txBody>
        </p:sp>
        <p:sp>
          <p:nvSpPr>
            <p:cNvPr id="89096" name="Text Box 5">
              <a:extLst>
                <a:ext uri="{FF2B5EF4-FFF2-40B4-BE49-F238E27FC236}">
                  <a16:creationId xmlns:a16="http://schemas.microsoft.com/office/drawing/2014/main" id="{13DA6949-B5B1-ACBC-2314-87F0E8D98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4" y="251"/>
              <a:ext cx="87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5107" tIns="92554" rIns="94034" bIns="92554">
              <a:spAutoFit/>
            </a:bodyPr>
            <a:lstStyle>
              <a:lvl1pPr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1"/>
                </a:buClr>
              </a:pPr>
              <a:r>
                <a:rPr lang="en-CA" altLang="en-US" sz="800">
                  <a:solidFill>
                    <a:schemeClr val="bg1"/>
                  </a:solidFill>
                </a:rPr>
                <a:t>SHORT  VERSION</a:t>
              </a:r>
            </a:p>
          </p:txBody>
        </p:sp>
      </p:grpSp>
      <p:sp>
        <p:nvSpPr>
          <p:cNvPr id="89094" name="Rectangle 6">
            <a:extLst>
              <a:ext uri="{FF2B5EF4-FFF2-40B4-BE49-F238E27FC236}">
                <a16:creationId xmlns:a16="http://schemas.microsoft.com/office/drawing/2014/main" id="{DCCBC983-6081-730B-6C0E-F47E82DC85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C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>
            <a:extLst>
              <a:ext uri="{FF2B5EF4-FFF2-40B4-BE49-F238E27FC236}">
                <a16:creationId xmlns:a16="http://schemas.microsoft.com/office/drawing/2014/main" id="{65486670-BC6E-D5D5-7645-2E80FC6F83A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Notes Placeholder 2">
            <a:extLst>
              <a:ext uri="{FF2B5EF4-FFF2-40B4-BE49-F238E27FC236}">
                <a16:creationId xmlns:a16="http://schemas.microsoft.com/office/drawing/2014/main" id="{820EA3EA-C340-B851-C9B3-A1283AAD0F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4388" name="Slide Number Placeholder 3">
            <a:extLst>
              <a:ext uri="{FF2B5EF4-FFF2-40B4-BE49-F238E27FC236}">
                <a16:creationId xmlns:a16="http://schemas.microsoft.com/office/drawing/2014/main" id="{B42D2104-BCBE-5612-D594-280F4C526F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EE3172C-02C9-4317-ADED-1C4C2A6D7576}" type="slidenum">
              <a:rPr lang="sr-Latn-RS" altLang="en-US"/>
              <a:pPr eaLnBrk="1" hangingPunct="1"/>
              <a:t>60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>
            <a:extLst>
              <a:ext uri="{FF2B5EF4-FFF2-40B4-BE49-F238E27FC236}">
                <a16:creationId xmlns:a16="http://schemas.microsoft.com/office/drawing/2014/main" id="{7BDD7426-C114-924F-F966-D03384A06F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Notes Placeholder 2">
            <a:extLst>
              <a:ext uri="{FF2B5EF4-FFF2-40B4-BE49-F238E27FC236}">
                <a16:creationId xmlns:a16="http://schemas.microsoft.com/office/drawing/2014/main" id="{5D4C6764-D229-8B21-89E6-4825EAB5BF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5412" name="Slide Number Placeholder 3">
            <a:extLst>
              <a:ext uri="{FF2B5EF4-FFF2-40B4-BE49-F238E27FC236}">
                <a16:creationId xmlns:a16="http://schemas.microsoft.com/office/drawing/2014/main" id="{6F8C9D30-22F5-9D1C-7343-B6CC7B14A8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6BE492-C339-4A06-B3DA-217873FF6675}" type="slidenum">
              <a:rPr lang="sr-Latn-RS" altLang="en-US"/>
              <a:pPr eaLnBrk="1" hangingPunct="1"/>
              <a:t>61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>
            <a:extLst>
              <a:ext uri="{FF2B5EF4-FFF2-40B4-BE49-F238E27FC236}">
                <a16:creationId xmlns:a16="http://schemas.microsoft.com/office/drawing/2014/main" id="{344FE573-6A36-ABDE-B88B-D168C1CE15B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Notes Placeholder 2">
            <a:extLst>
              <a:ext uri="{FF2B5EF4-FFF2-40B4-BE49-F238E27FC236}">
                <a16:creationId xmlns:a16="http://schemas.microsoft.com/office/drawing/2014/main" id="{7CD63EAD-0EC4-95B5-A5B3-378A962553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6436" name="Slide Number Placeholder 3">
            <a:extLst>
              <a:ext uri="{FF2B5EF4-FFF2-40B4-BE49-F238E27FC236}">
                <a16:creationId xmlns:a16="http://schemas.microsoft.com/office/drawing/2014/main" id="{6942207E-ACD0-951E-8255-3C63492157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F66FC5-C908-41D5-AC9A-7953310D8C0D}" type="slidenum">
              <a:rPr lang="sr-Latn-RS" altLang="en-US"/>
              <a:pPr eaLnBrk="1" hangingPunct="1"/>
              <a:t>62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>
            <a:extLst>
              <a:ext uri="{FF2B5EF4-FFF2-40B4-BE49-F238E27FC236}">
                <a16:creationId xmlns:a16="http://schemas.microsoft.com/office/drawing/2014/main" id="{B14ECA35-07EB-08DA-7C65-0A1B0E0E13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Notes Placeholder 2">
            <a:extLst>
              <a:ext uri="{FF2B5EF4-FFF2-40B4-BE49-F238E27FC236}">
                <a16:creationId xmlns:a16="http://schemas.microsoft.com/office/drawing/2014/main" id="{2147A191-9809-4745-B6C9-BFA5679041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7460" name="Slide Number Placeholder 3">
            <a:extLst>
              <a:ext uri="{FF2B5EF4-FFF2-40B4-BE49-F238E27FC236}">
                <a16:creationId xmlns:a16="http://schemas.microsoft.com/office/drawing/2014/main" id="{DB8A0F96-528E-9D8D-4EEC-553C5C1DC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0A8051D-BDC2-485C-B9BC-FAEA16A7EE29}" type="slidenum">
              <a:rPr lang="sr-Latn-RS" altLang="en-US"/>
              <a:pPr eaLnBrk="1" hangingPunct="1"/>
              <a:t>63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>
            <a:extLst>
              <a:ext uri="{FF2B5EF4-FFF2-40B4-BE49-F238E27FC236}">
                <a16:creationId xmlns:a16="http://schemas.microsoft.com/office/drawing/2014/main" id="{30848E2C-7D45-C705-8463-A898723395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>
            <a:extLst>
              <a:ext uri="{FF2B5EF4-FFF2-40B4-BE49-F238E27FC236}">
                <a16:creationId xmlns:a16="http://schemas.microsoft.com/office/drawing/2014/main" id="{E12A47AB-D712-D2B2-CC26-2DA2319852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8484" name="Slide Number Placeholder 3">
            <a:extLst>
              <a:ext uri="{FF2B5EF4-FFF2-40B4-BE49-F238E27FC236}">
                <a16:creationId xmlns:a16="http://schemas.microsoft.com/office/drawing/2014/main" id="{291018BF-18C9-650C-8E54-C1C0EBFBF9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874532D-BEF0-4DA4-9E13-625752EA56A7}" type="slidenum">
              <a:rPr lang="sr-Latn-RS" altLang="en-US"/>
              <a:pPr eaLnBrk="1" hangingPunct="1"/>
              <a:t>64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>
            <a:extLst>
              <a:ext uri="{FF2B5EF4-FFF2-40B4-BE49-F238E27FC236}">
                <a16:creationId xmlns:a16="http://schemas.microsoft.com/office/drawing/2014/main" id="{E895DCEC-BF1C-C224-D1F1-9919FEDE21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>
            <a:extLst>
              <a:ext uri="{FF2B5EF4-FFF2-40B4-BE49-F238E27FC236}">
                <a16:creationId xmlns:a16="http://schemas.microsoft.com/office/drawing/2014/main" id="{4F85FB04-4A86-50DE-0A8A-E94E1807CA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49508" name="Slide Number Placeholder 3">
            <a:extLst>
              <a:ext uri="{FF2B5EF4-FFF2-40B4-BE49-F238E27FC236}">
                <a16:creationId xmlns:a16="http://schemas.microsoft.com/office/drawing/2014/main" id="{14117003-4017-EBFB-BFC3-F327A6C6B0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96C93AC-1ED5-4C1A-8CED-B9B0439C6C29}" type="slidenum">
              <a:rPr lang="sr-Latn-RS" altLang="en-US"/>
              <a:pPr eaLnBrk="1" hangingPunct="1"/>
              <a:t>65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>
            <a:extLst>
              <a:ext uri="{FF2B5EF4-FFF2-40B4-BE49-F238E27FC236}">
                <a16:creationId xmlns:a16="http://schemas.microsoft.com/office/drawing/2014/main" id="{E5D32E07-DF88-C631-E5B3-1B582E7AFD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Notes Placeholder 2">
            <a:extLst>
              <a:ext uri="{FF2B5EF4-FFF2-40B4-BE49-F238E27FC236}">
                <a16:creationId xmlns:a16="http://schemas.microsoft.com/office/drawing/2014/main" id="{93AED0F0-F00E-93EF-1FC8-5F2C16DE93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0532" name="Slide Number Placeholder 3">
            <a:extLst>
              <a:ext uri="{FF2B5EF4-FFF2-40B4-BE49-F238E27FC236}">
                <a16:creationId xmlns:a16="http://schemas.microsoft.com/office/drawing/2014/main" id="{57EA7AF6-7CDF-464C-0947-960E9693DC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0812238-774A-46D2-9FDD-A4BDAD9130F9}" type="slidenum">
              <a:rPr lang="sr-Latn-RS" altLang="en-US"/>
              <a:pPr eaLnBrk="1" hangingPunct="1"/>
              <a:t>66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>
            <a:extLst>
              <a:ext uri="{FF2B5EF4-FFF2-40B4-BE49-F238E27FC236}">
                <a16:creationId xmlns:a16="http://schemas.microsoft.com/office/drawing/2014/main" id="{ECF91ED3-DC28-4EDC-9F66-1D0765B5F5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>
            <a:extLst>
              <a:ext uri="{FF2B5EF4-FFF2-40B4-BE49-F238E27FC236}">
                <a16:creationId xmlns:a16="http://schemas.microsoft.com/office/drawing/2014/main" id="{554485BA-E757-23EF-A257-F1B6F2C993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1556" name="Slide Number Placeholder 3">
            <a:extLst>
              <a:ext uri="{FF2B5EF4-FFF2-40B4-BE49-F238E27FC236}">
                <a16:creationId xmlns:a16="http://schemas.microsoft.com/office/drawing/2014/main" id="{6148F84D-58DD-1EDE-60D2-81350467B8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BDF1839-093A-4FB0-9DD9-EDC90B98D122}" type="slidenum">
              <a:rPr lang="sr-Latn-RS" altLang="en-US"/>
              <a:pPr eaLnBrk="1" hangingPunct="1"/>
              <a:t>67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919A0756-C144-5BDA-5F03-A51DBA3723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ECB80421-AE9E-5AE5-EB42-A9BD3D2AD2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C117ACB5-AAA0-408B-E566-C67CCFCFB8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D3D064B-B7FB-40AF-BEBF-2D1E7713D31C}" type="slidenum">
              <a:rPr lang="sr-Latn-RS" altLang="en-US"/>
              <a:pPr eaLnBrk="1" hangingPunct="1"/>
              <a:t>68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>
            <a:extLst>
              <a:ext uri="{FF2B5EF4-FFF2-40B4-BE49-F238E27FC236}">
                <a16:creationId xmlns:a16="http://schemas.microsoft.com/office/drawing/2014/main" id="{F9209DA6-5BEF-918D-4CBF-439D6199DF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>
            <a:extLst>
              <a:ext uri="{FF2B5EF4-FFF2-40B4-BE49-F238E27FC236}">
                <a16:creationId xmlns:a16="http://schemas.microsoft.com/office/drawing/2014/main" id="{51A8B6BD-3D49-C545-6720-177C8BA34E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3604" name="Slide Number Placeholder 3">
            <a:extLst>
              <a:ext uri="{FF2B5EF4-FFF2-40B4-BE49-F238E27FC236}">
                <a16:creationId xmlns:a16="http://schemas.microsoft.com/office/drawing/2014/main" id="{2D4B2B8D-7123-DB36-B8FF-64B29AC051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ABDFC0F-9BBE-458F-89D4-7F5F02F1C9F1}" type="slidenum">
              <a:rPr lang="sr-Latn-RS" altLang="en-US"/>
              <a:pPr eaLnBrk="1" hangingPunct="1"/>
              <a:t>69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>
            <a:extLst>
              <a:ext uri="{FF2B5EF4-FFF2-40B4-BE49-F238E27FC236}">
                <a16:creationId xmlns:a16="http://schemas.microsoft.com/office/drawing/2014/main" id="{D19662FB-94F6-B6BD-68F1-3DA10F8545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>
            <a:extLst>
              <a:ext uri="{FF2B5EF4-FFF2-40B4-BE49-F238E27FC236}">
                <a16:creationId xmlns:a16="http://schemas.microsoft.com/office/drawing/2014/main" id="{645AE0EB-C6C8-F3AA-6936-5A40455833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0116" name="Slide Number Placeholder 3">
            <a:extLst>
              <a:ext uri="{FF2B5EF4-FFF2-40B4-BE49-F238E27FC236}">
                <a16:creationId xmlns:a16="http://schemas.microsoft.com/office/drawing/2014/main" id="{1CD9AC46-3D1D-69A5-8FF5-F23DE28651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83A5548-18C6-4198-92B6-5E5FC16BEC32}" type="slidenum">
              <a:rPr lang="sr-Latn-RS" altLang="en-US"/>
              <a:pPr eaLnBrk="1" hangingPunct="1"/>
              <a:t>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>
            <a:extLst>
              <a:ext uri="{FF2B5EF4-FFF2-40B4-BE49-F238E27FC236}">
                <a16:creationId xmlns:a16="http://schemas.microsoft.com/office/drawing/2014/main" id="{3862A93C-5A63-5D4B-EB60-3C2C387FCB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Notes Placeholder 2">
            <a:extLst>
              <a:ext uri="{FF2B5EF4-FFF2-40B4-BE49-F238E27FC236}">
                <a16:creationId xmlns:a16="http://schemas.microsoft.com/office/drawing/2014/main" id="{0A83BF15-4A94-68B2-AC38-7CF994B9AD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4628" name="Slide Number Placeholder 3">
            <a:extLst>
              <a:ext uri="{FF2B5EF4-FFF2-40B4-BE49-F238E27FC236}">
                <a16:creationId xmlns:a16="http://schemas.microsoft.com/office/drawing/2014/main" id="{63716EBA-A46C-674D-4688-F61E246C16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DAF10B-1BD0-49EE-A641-D671F914A16C}" type="slidenum">
              <a:rPr lang="sr-Latn-RS" altLang="en-US"/>
              <a:pPr eaLnBrk="1" hangingPunct="1"/>
              <a:t>70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>
            <a:extLst>
              <a:ext uri="{FF2B5EF4-FFF2-40B4-BE49-F238E27FC236}">
                <a16:creationId xmlns:a16="http://schemas.microsoft.com/office/drawing/2014/main" id="{83F6ECF0-3382-315D-4A72-34810AEAF6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>
            <a:extLst>
              <a:ext uri="{FF2B5EF4-FFF2-40B4-BE49-F238E27FC236}">
                <a16:creationId xmlns:a16="http://schemas.microsoft.com/office/drawing/2014/main" id="{5FC4EBFD-298A-E08B-032B-2E405A4A0B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5652" name="Slide Number Placeholder 3">
            <a:extLst>
              <a:ext uri="{FF2B5EF4-FFF2-40B4-BE49-F238E27FC236}">
                <a16:creationId xmlns:a16="http://schemas.microsoft.com/office/drawing/2014/main" id="{5B71E131-EB1A-2D4F-4685-633E4DEBB0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EBD842-8AC6-4F1D-A20E-0B2DB398D565}" type="slidenum">
              <a:rPr lang="sr-Latn-RS" altLang="en-US"/>
              <a:pPr eaLnBrk="1" hangingPunct="1"/>
              <a:t>71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>
            <a:extLst>
              <a:ext uri="{FF2B5EF4-FFF2-40B4-BE49-F238E27FC236}">
                <a16:creationId xmlns:a16="http://schemas.microsoft.com/office/drawing/2014/main" id="{446F9885-2E1A-80E3-0451-E30F1724F7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Notes Placeholder 2">
            <a:extLst>
              <a:ext uri="{FF2B5EF4-FFF2-40B4-BE49-F238E27FC236}">
                <a16:creationId xmlns:a16="http://schemas.microsoft.com/office/drawing/2014/main" id="{9671F757-0972-CE40-E6EE-BEC00C081E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6676" name="Slide Number Placeholder 3">
            <a:extLst>
              <a:ext uri="{FF2B5EF4-FFF2-40B4-BE49-F238E27FC236}">
                <a16:creationId xmlns:a16="http://schemas.microsoft.com/office/drawing/2014/main" id="{025D3F64-18BB-E706-335F-18A7122963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910D7DC-FEAD-4A4C-B410-60BEFF4AE9B6}" type="slidenum">
              <a:rPr lang="sr-Latn-RS" altLang="en-US"/>
              <a:pPr eaLnBrk="1" hangingPunct="1"/>
              <a:t>72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>
            <a:extLst>
              <a:ext uri="{FF2B5EF4-FFF2-40B4-BE49-F238E27FC236}">
                <a16:creationId xmlns:a16="http://schemas.microsoft.com/office/drawing/2014/main" id="{79CA9FE4-0D0C-99CD-73C7-89B6ADC63E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>
            <a:extLst>
              <a:ext uri="{FF2B5EF4-FFF2-40B4-BE49-F238E27FC236}">
                <a16:creationId xmlns:a16="http://schemas.microsoft.com/office/drawing/2014/main" id="{6168928B-A803-728E-76D8-62763CD520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7700" name="Slide Number Placeholder 3">
            <a:extLst>
              <a:ext uri="{FF2B5EF4-FFF2-40B4-BE49-F238E27FC236}">
                <a16:creationId xmlns:a16="http://schemas.microsoft.com/office/drawing/2014/main" id="{BD2A235E-FF82-F9D9-88F2-9A61FFA7BB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1EFA92B-D30A-4B7E-BEFC-7ADA88F52058}" type="slidenum">
              <a:rPr lang="sr-Latn-RS" altLang="en-US"/>
              <a:pPr eaLnBrk="1" hangingPunct="1"/>
              <a:t>73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>
            <a:extLst>
              <a:ext uri="{FF2B5EF4-FFF2-40B4-BE49-F238E27FC236}">
                <a16:creationId xmlns:a16="http://schemas.microsoft.com/office/drawing/2014/main" id="{DB6BDAE5-E955-B462-B0ED-5A76CB80D5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Notes Placeholder 2">
            <a:extLst>
              <a:ext uri="{FF2B5EF4-FFF2-40B4-BE49-F238E27FC236}">
                <a16:creationId xmlns:a16="http://schemas.microsoft.com/office/drawing/2014/main" id="{95E0170C-8C29-B1FE-D73F-42747BCF5C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8724" name="Slide Number Placeholder 3">
            <a:extLst>
              <a:ext uri="{FF2B5EF4-FFF2-40B4-BE49-F238E27FC236}">
                <a16:creationId xmlns:a16="http://schemas.microsoft.com/office/drawing/2014/main" id="{4D434632-64EE-25F9-450F-47F43CD441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2765D1-B947-401D-86B6-340516530286}" type="slidenum">
              <a:rPr lang="sr-Latn-RS" altLang="en-US"/>
              <a:pPr eaLnBrk="1" hangingPunct="1"/>
              <a:t>74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>
            <a:extLst>
              <a:ext uri="{FF2B5EF4-FFF2-40B4-BE49-F238E27FC236}">
                <a16:creationId xmlns:a16="http://schemas.microsoft.com/office/drawing/2014/main" id="{CAD3884A-CE9D-6A04-69CC-C6216A7C6E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Notes Placeholder 2">
            <a:extLst>
              <a:ext uri="{FF2B5EF4-FFF2-40B4-BE49-F238E27FC236}">
                <a16:creationId xmlns:a16="http://schemas.microsoft.com/office/drawing/2014/main" id="{8223131A-C7C4-DC04-F77D-0072FF622F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59748" name="Slide Number Placeholder 3">
            <a:extLst>
              <a:ext uri="{FF2B5EF4-FFF2-40B4-BE49-F238E27FC236}">
                <a16:creationId xmlns:a16="http://schemas.microsoft.com/office/drawing/2014/main" id="{398F2A32-53C6-C13B-A070-223E1B63EC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E59D139-F897-4725-A280-C1EF5A5C54E8}" type="slidenum">
              <a:rPr lang="sr-Latn-RS" altLang="en-US"/>
              <a:pPr eaLnBrk="1" hangingPunct="1"/>
              <a:t>75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>
            <a:extLst>
              <a:ext uri="{FF2B5EF4-FFF2-40B4-BE49-F238E27FC236}">
                <a16:creationId xmlns:a16="http://schemas.microsoft.com/office/drawing/2014/main" id="{1C873844-B27B-43BD-9CDF-0FBE553E394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>
            <a:extLst>
              <a:ext uri="{FF2B5EF4-FFF2-40B4-BE49-F238E27FC236}">
                <a16:creationId xmlns:a16="http://schemas.microsoft.com/office/drawing/2014/main" id="{F8EB3212-59BF-A270-6434-A8359CF6E9A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60772" name="Slide Number Placeholder 3">
            <a:extLst>
              <a:ext uri="{FF2B5EF4-FFF2-40B4-BE49-F238E27FC236}">
                <a16:creationId xmlns:a16="http://schemas.microsoft.com/office/drawing/2014/main" id="{EE902B70-32CC-5B53-B89B-1541580A86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48CE85-5A65-4F6D-BD7C-3D366066E330}" type="slidenum">
              <a:rPr lang="sr-Latn-RS" altLang="en-US"/>
              <a:pPr eaLnBrk="1" hangingPunct="1"/>
              <a:t>76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>
            <a:extLst>
              <a:ext uri="{FF2B5EF4-FFF2-40B4-BE49-F238E27FC236}">
                <a16:creationId xmlns:a16="http://schemas.microsoft.com/office/drawing/2014/main" id="{CA6142C5-1B64-1F68-1876-E688E2A4C7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Notes Placeholder 2">
            <a:extLst>
              <a:ext uri="{FF2B5EF4-FFF2-40B4-BE49-F238E27FC236}">
                <a16:creationId xmlns:a16="http://schemas.microsoft.com/office/drawing/2014/main" id="{4828CFF8-9843-7920-0392-2443791CA6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61796" name="Slide Number Placeholder 3">
            <a:extLst>
              <a:ext uri="{FF2B5EF4-FFF2-40B4-BE49-F238E27FC236}">
                <a16:creationId xmlns:a16="http://schemas.microsoft.com/office/drawing/2014/main" id="{E55F8681-FD18-D11E-1AE3-9A85ECA582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96B010C-7A87-4B7D-9821-1E5A242C1E7B}" type="slidenum">
              <a:rPr lang="sr-Latn-RS" altLang="en-US"/>
              <a:pPr eaLnBrk="1" hangingPunct="1"/>
              <a:t>77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>
            <a:extLst>
              <a:ext uri="{FF2B5EF4-FFF2-40B4-BE49-F238E27FC236}">
                <a16:creationId xmlns:a16="http://schemas.microsoft.com/office/drawing/2014/main" id="{8C9982A7-3B57-A966-1ABB-B2AB332E75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Notes Placeholder 2">
            <a:extLst>
              <a:ext uri="{FF2B5EF4-FFF2-40B4-BE49-F238E27FC236}">
                <a16:creationId xmlns:a16="http://schemas.microsoft.com/office/drawing/2014/main" id="{303E0E68-5E5F-D788-8123-F0A95D10F12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62820" name="Slide Number Placeholder 3">
            <a:extLst>
              <a:ext uri="{FF2B5EF4-FFF2-40B4-BE49-F238E27FC236}">
                <a16:creationId xmlns:a16="http://schemas.microsoft.com/office/drawing/2014/main" id="{76FFCEC2-6A35-7AB9-10BA-B2D76E368C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5BD633-02FC-4304-BFD5-B0F7426CA4A5}" type="slidenum">
              <a:rPr lang="sr-Latn-RS" altLang="en-US"/>
              <a:pPr eaLnBrk="1" hangingPunct="1"/>
              <a:t>78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>
            <a:extLst>
              <a:ext uri="{FF2B5EF4-FFF2-40B4-BE49-F238E27FC236}">
                <a16:creationId xmlns:a16="http://schemas.microsoft.com/office/drawing/2014/main" id="{D2517E8A-91BA-2ED0-FAF7-FC35F73C8B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>
            <a:extLst>
              <a:ext uri="{FF2B5EF4-FFF2-40B4-BE49-F238E27FC236}">
                <a16:creationId xmlns:a16="http://schemas.microsoft.com/office/drawing/2014/main" id="{19BB569C-B41A-CDFF-0924-943BA71AFA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1140" name="Slide Number Placeholder 3">
            <a:extLst>
              <a:ext uri="{FF2B5EF4-FFF2-40B4-BE49-F238E27FC236}">
                <a16:creationId xmlns:a16="http://schemas.microsoft.com/office/drawing/2014/main" id="{AAED0240-9AC2-1F50-4B82-666F7A948D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0BA61C-A6B5-40B6-B397-CE08F54C44F4}" type="slidenum">
              <a:rPr lang="sr-Latn-RS" altLang="en-US"/>
              <a:pPr eaLnBrk="1" hangingPunct="1"/>
              <a:t>8</a:t>
            </a:fld>
            <a:endParaRPr lang="sr-Latn-R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>
            <a:extLst>
              <a:ext uri="{FF2B5EF4-FFF2-40B4-BE49-F238E27FC236}">
                <a16:creationId xmlns:a16="http://schemas.microsoft.com/office/drawing/2014/main" id="{9938FFE3-BC65-B430-483D-9897FF954C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>
            <a:extLst>
              <a:ext uri="{FF2B5EF4-FFF2-40B4-BE49-F238E27FC236}">
                <a16:creationId xmlns:a16="http://schemas.microsoft.com/office/drawing/2014/main" id="{2A8362BE-1726-9A53-5FB1-33E809AAC6F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92164" name="Slide Number Placeholder 3">
            <a:extLst>
              <a:ext uri="{FF2B5EF4-FFF2-40B4-BE49-F238E27FC236}">
                <a16:creationId xmlns:a16="http://schemas.microsoft.com/office/drawing/2014/main" id="{17B10CE5-37C3-E520-798A-1875D02EC0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9EB1B2B-EB2B-4F1E-A3CC-BC93BF472FBD}" type="slidenum">
              <a:rPr lang="sr-Latn-RS" altLang="en-US"/>
              <a:pPr eaLnBrk="1" hangingPunct="1"/>
              <a:t>9</a:t>
            </a:fld>
            <a:endParaRPr lang="sr-Latn-R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A561E-4B3C-AD01-FD56-B3926F682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E7A5F-DF57-4BCE-A6A6-172BD49EFFAE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F3ABD-6318-88DD-FF32-688FBEA8B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BB2F4-6B51-BD4F-19F6-3CB9C1C86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1E14A-C303-4BD3-B9F2-DC7985C18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92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02F01-CD9E-F5A9-EEF4-AF8F4F94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D9D5-4656-49FD-8262-8C5C8E64D951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FD974-BE8B-8C30-2E0B-97E2B08C8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81A09-33C6-6FED-E9EB-D195F039B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02C50-E744-4FDE-B499-74BA8F4790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412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DD7C0-D9ED-0A37-38DC-99807E7F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31B3-B395-4768-B05A-7CD8476FF0C1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29BFC-DFB5-4ADD-C994-F938EEA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DC846-1A02-8E3A-AB7D-59F27B7A6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CE210-2863-4EE3-A7E8-7A3228BCD0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620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7F8BC18-131F-5619-7341-F263E2D387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CDB5D6C-0166-6C1F-4057-48E170F57B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DCDF866-BC14-8949-720E-06D2D3ED8A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1D421-A9CE-402A-BB8F-F76F7510A3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2813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A930BA-BE9C-7E2C-DEA3-0B0B4B3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7FBE-B8D7-43F8-9A1E-F0C8CAE74B3A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1C6EE3F-5098-08DE-6213-CFA0C0DC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24B0B3-10E2-A4DA-4915-545C7203B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3A543-99A6-4676-B0CD-2D9C275E6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02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24219-9E09-8A3A-6E74-408CB3F48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2A2FF-99CA-4974-8B1E-001CC48EBBFE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EF8F7-CF1E-9CAA-5EB6-A2874F14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FAC6C-5BA5-F946-6BD6-BF9EF175A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7054E-EEBA-4166-BAE7-75CB94C47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4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5930F-FA72-5CF5-6CAD-C438F58D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C15AD-5CAA-4C43-8021-65517CBA683D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F8D3A-89EB-DA36-5F34-6D6B2865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3AC02-2372-16F9-A504-CA672DA4F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6227B-A254-40DA-B6E7-62E6481CFD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58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8D0A85-E2D3-89DE-2798-0A638E983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D035-0AB5-4237-8201-3CB1264D0F40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D253479-28DC-E7C9-7D7A-BC6403F88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3877C8-213D-D0B2-2338-D01A8D43B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6DC9A-824F-403F-8D73-3BCC813435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074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214A020-58C6-32D6-E3C7-FF782DA7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B2D87-1740-40CB-8F38-50C37B4A3D2C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0041D0-6234-0913-F2EA-7EE259393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2E449FE-EF7A-EFFB-FA6B-613546095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CE9A-DA88-4AC0-9139-17201A7C52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298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170706D-9D90-F260-82BC-3BED694CA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EF612-BE56-44F2-BD84-24B82AE5B29C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6257AC4-455C-83C4-3765-E5CB9652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D7C7312-FAA0-65E7-6C84-C6F13DF21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82A12-3FBC-4897-ABA3-CFBC611CD7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168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8CDA401-2161-F24E-D295-F260F368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EDB24-6C9C-4F07-8C33-46C61C82A54C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17506E0-33BB-17A5-8414-8CC339E4C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4170378-E88C-580B-C1B1-23EF8058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E11A2-6492-433F-915E-FE824D2F7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11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4FFB86-0A0A-26EB-06AF-2446A115A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99D0A-674E-4973-A44C-AC8BA8CC4F1D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600342-7D71-E950-65D3-57D5A4C99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F22D48-F824-C1A5-9F7B-44C8BFB54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71ADA-3DA3-44AC-8D0D-89C8A20EF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885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E74710-A89A-BFBB-5BB6-266DF505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9DC24-F9AD-4BBB-964A-C112116A901C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5B455C7-F501-AB42-5CBC-691136B2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2E2A4FD-A080-3BED-671D-615705D00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95DBE-CC06-4E58-8591-5FB2E290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35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FF89CBCE-5CE7-AC02-1922-A44F98F0A99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E2D10527-3BA2-9DDF-D962-9D16E4E8F8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8B822-CA9D-6894-C46C-25751A9FB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D2F81D-0231-461D-BF49-9F435397E508}" type="datetimeFigureOut">
              <a:rPr lang="en-US"/>
              <a:pPr>
                <a:defRPr/>
              </a:pPr>
              <a:t>2/14/2024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165B7-5F3A-C8D0-C10F-BF9D4379F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CBD3F-750A-17F2-4DF6-737B76A19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EDE799E-22CC-42D9-8C26-DC1C4A66AE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90" r:id="rId12"/>
    <p:sldLayoutId id="214748368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DD1569-24B4-3A0C-3281-E9A93996833F}"/>
              </a:ext>
            </a:extLst>
          </p:cNvPr>
          <p:cNvSpPr txBox="1"/>
          <p:nvPr/>
        </p:nvSpPr>
        <p:spPr>
          <a:xfrm>
            <a:off x="1143000" y="1905000"/>
            <a:ext cx="6934200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sz="4200" dirty="0">
                <a:latin typeface="+mj-lt"/>
                <a:cs typeface="Arial" charset="0"/>
              </a:rPr>
              <a:t>CHRONIC</a:t>
            </a:r>
            <a:r>
              <a:rPr lang="en-US" sz="4200" dirty="0">
                <a:latin typeface="+mj-lt"/>
                <a:cs typeface="Arial" charset="0"/>
              </a:rPr>
              <a:t> </a:t>
            </a:r>
            <a:r>
              <a:rPr sz="4200" dirty="0">
                <a:latin typeface="+mj-lt"/>
                <a:cs typeface="Arial" charset="0"/>
              </a:rPr>
              <a:t>ORGANIC PSYCHOSYNDROME</a:t>
            </a:r>
          </a:p>
          <a:p>
            <a:pPr algn="ctr">
              <a:defRPr/>
            </a:pPr>
            <a:r>
              <a:rPr sz="4200" dirty="0">
                <a:latin typeface="+mj-lt"/>
                <a:cs typeface="Arial" charset="0"/>
              </a:rPr>
              <a:t>-DEMENTIA</a:t>
            </a:r>
            <a:r>
              <a:rPr lang="en-US" sz="4200" dirty="0">
                <a:latin typeface="+mj-lt"/>
                <a:cs typeface="Arial" charset="0"/>
              </a:rPr>
              <a:t>S</a:t>
            </a:r>
            <a:r>
              <a:rPr sz="4200" dirty="0">
                <a:latin typeface="+mj-lt"/>
                <a:cs typeface="Arial" charset="0"/>
              </a:rPr>
              <a:t>-</a:t>
            </a:r>
            <a:endParaRPr lang="sr-Latn-RS" sz="4200" dirty="0">
              <a:latin typeface="+mj-lt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B7BC87-E820-C0A9-75E7-C2B5EBD6C02B}"/>
              </a:ext>
            </a:extLst>
          </p:cNvPr>
          <p:cNvSpPr txBox="1"/>
          <p:nvPr/>
        </p:nvSpPr>
        <p:spPr>
          <a:xfrm>
            <a:off x="2133600" y="4343400"/>
            <a:ext cx="641985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sz="2000" dirty="0">
                <a:latin typeface="+mn-lt"/>
                <a:cs typeface="Arial" charset="0"/>
              </a:rPr>
              <a:t>Vladimir </a:t>
            </a:r>
            <a:r>
              <a:rPr sz="2000" dirty="0" err="1">
                <a:latin typeface="+mn-lt"/>
                <a:cs typeface="Arial" charset="0"/>
              </a:rPr>
              <a:t>Janjic</a:t>
            </a:r>
            <a:r>
              <a:rPr lang="en-US" sz="2000" dirty="0">
                <a:latin typeface="+mn-lt"/>
                <a:cs typeface="Arial" charset="0"/>
              </a:rPr>
              <a:t>, MD, PhD</a:t>
            </a:r>
            <a:endParaRPr sz="2000" dirty="0">
              <a:latin typeface="+mn-lt"/>
              <a:cs typeface="Arial" charset="0"/>
            </a:endParaRPr>
          </a:p>
          <a:p>
            <a:pPr algn="r">
              <a:defRPr/>
            </a:pPr>
            <a:r>
              <a:rPr sz="2000" dirty="0">
                <a:latin typeface="+mn-lt"/>
                <a:cs typeface="Arial" charset="0"/>
              </a:rPr>
              <a:t>Faculty of Medical Sciences, University of Kragujevac</a:t>
            </a:r>
          </a:p>
          <a:p>
            <a:pPr algn="r">
              <a:defRPr/>
            </a:pPr>
            <a:r>
              <a:rPr sz="2000" dirty="0">
                <a:latin typeface="+mn-lt"/>
                <a:cs typeface="Arial" charset="0"/>
              </a:rPr>
              <a:t>Clinic for Psychiatry, </a:t>
            </a:r>
            <a:r>
              <a:rPr lang="en-US" sz="2000" dirty="0">
                <a:latin typeface="+mn-lt"/>
                <a:cs typeface="Arial" charset="0"/>
              </a:rPr>
              <a:t>University </a:t>
            </a:r>
            <a:r>
              <a:rPr sz="2000" dirty="0">
                <a:latin typeface="+mn-lt"/>
                <a:cs typeface="Arial" charset="0"/>
              </a:rPr>
              <a:t>Clinical Center Kragujevac</a:t>
            </a:r>
            <a:endParaRPr lang="sr-Latn-RS" sz="2000" dirty="0">
              <a:latin typeface="+mn-lt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Text Box 5">
            <a:extLst>
              <a:ext uri="{FF2B5EF4-FFF2-40B4-BE49-F238E27FC236}">
                <a16:creationId xmlns:a16="http://schemas.microsoft.com/office/drawing/2014/main" id="{238B914B-1779-EC3D-DC86-88427EB41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838200"/>
            <a:ext cx="982961" cy="40011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3529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sz="2000" b="1" dirty="0">
                <a:solidFill>
                  <a:schemeClr val="bg1"/>
                </a:solidFill>
                <a:latin typeface="Arial Black" pitchFamily="34" charset="0"/>
              </a:rPr>
              <a:t>Aging</a:t>
            </a:r>
          </a:p>
        </p:txBody>
      </p:sp>
      <p:sp>
        <p:nvSpPr>
          <p:cNvPr id="13315" name="Text Box 6">
            <a:extLst>
              <a:ext uri="{FF2B5EF4-FFF2-40B4-BE49-F238E27FC236}">
                <a16:creationId xmlns:a16="http://schemas.microsoft.com/office/drawing/2014/main" id="{D63A40D6-E6C7-D50D-0C35-E77B1016E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2514600"/>
            <a:ext cx="1967205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Oxidative stress</a:t>
            </a:r>
            <a:endParaRPr lang="en-US" altLang="en-US" sz="1600" b="1">
              <a:latin typeface="Arial Black" panose="020B0A04020102020204" pitchFamily="34" charset="0"/>
            </a:endParaRPr>
          </a:p>
        </p:txBody>
      </p:sp>
      <p:sp>
        <p:nvSpPr>
          <p:cNvPr id="13316" name="Text Box 7">
            <a:extLst>
              <a:ext uri="{FF2B5EF4-FFF2-40B4-BE49-F238E27FC236}">
                <a16:creationId xmlns:a16="http://schemas.microsoft.com/office/drawing/2014/main" id="{88FC4908-18BE-4840-87EB-AC57BE90E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3429000"/>
            <a:ext cx="2082621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Synaptic damage</a:t>
            </a:r>
            <a:endParaRPr lang="en-US" altLang="en-US" sz="1600" b="1">
              <a:latin typeface="Arial Black" panose="020B0A04020102020204" pitchFamily="34" charset="0"/>
            </a:endParaRPr>
          </a:p>
        </p:txBody>
      </p:sp>
      <p:sp>
        <p:nvSpPr>
          <p:cNvPr id="13317" name="Text Box 8">
            <a:extLst>
              <a:ext uri="{FF2B5EF4-FFF2-40B4-BE49-F238E27FC236}">
                <a16:creationId xmlns:a16="http://schemas.microsoft.com/office/drawing/2014/main" id="{2AB4DFF2-69C8-BBB8-E977-AC3817A12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4343400"/>
            <a:ext cx="230063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Neurodegeneration</a:t>
            </a:r>
          </a:p>
        </p:txBody>
      </p:sp>
      <p:sp>
        <p:nvSpPr>
          <p:cNvPr id="13318" name="Text Box 9">
            <a:extLst>
              <a:ext uri="{FF2B5EF4-FFF2-40B4-BE49-F238E27FC236}">
                <a16:creationId xmlns:a16="http://schemas.microsoft.com/office/drawing/2014/main" id="{B7F428C0-532B-9A1A-3E44-C4F1046F6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5257800"/>
            <a:ext cx="1864613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Neuronal death</a:t>
            </a:r>
            <a:endParaRPr lang="en-US" altLang="en-US" sz="1600" b="1">
              <a:latin typeface="Arial Black" panose="020B0A04020102020204" pitchFamily="34" charset="0"/>
            </a:endParaRPr>
          </a:p>
        </p:txBody>
      </p:sp>
      <p:sp>
        <p:nvSpPr>
          <p:cNvPr id="13319" name="Text Box 10">
            <a:extLst>
              <a:ext uri="{FF2B5EF4-FFF2-40B4-BE49-F238E27FC236}">
                <a16:creationId xmlns:a16="http://schemas.microsoft.com/office/drawing/2014/main" id="{36450C3A-6455-4E1F-CEDD-480EC4359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2600" y="6300788"/>
            <a:ext cx="3230115" cy="40011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rgbClr val="002640">
                  <a:alpha val="43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sz="2000" dirty="0">
                <a:latin typeface="Arial Black" panose="020B0A04020102020204" pitchFamily="34" charset="0"/>
              </a:rPr>
              <a:t>Cognitive dysfunction</a:t>
            </a:r>
            <a:endParaRPr lang="en-US" altLang="en-US" sz="2000" dirty="0">
              <a:latin typeface="Arial Black" panose="020B0A04020102020204" pitchFamily="34" charset="0"/>
            </a:endParaRPr>
          </a:p>
        </p:txBody>
      </p:sp>
      <p:sp>
        <p:nvSpPr>
          <p:cNvPr id="13320" name="Text Box 11">
            <a:extLst>
              <a:ext uri="{FF2B5EF4-FFF2-40B4-BE49-F238E27FC236}">
                <a16:creationId xmlns:a16="http://schemas.microsoft.com/office/drawing/2014/main" id="{5ECAFC07-B0C0-5A08-6B9A-9C63679C7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295400"/>
            <a:ext cx="1864613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 dirty="0"/>
              <a:t>Dysfunction</a:t>
            </a:r>
            <a:r>
              <a:rPr lang="en-US" b="1" dirty="0"/>
              <a:t> of </a:t>
            </a:r>
            <a:endParaRPr lang="en-US" altLang="en-US" sz="1600" b="1" dirty="0">
              <a:latin typeface="Arial Black" panose="020B0A04020102020204" pitchFamily="34" charset="0"/>
            </a:endParaRPr>
          </a:p>
          <a:p>
            <a:pPr eaLnBrk="1" hangingPunct="1"/>
            <a:r>
              <a:rPr lang="en-US" b="1" dirty="0"/>
              <a:t>m</a:t>
            </a:r>
            <a:r>
              <a:rPr b="1" dirty="0"/>
              <a:t>itochondria</a:t>
            </a:r>
            <a:endParaRPr lang="en-US" alt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13321" name="Text Box 12">
            <a:extLst>
              <a:ext uri="{FF2B5EF4-FFF2-40B4-BE49-F238E27FC236}">
                <a16:creationId xmlns:a16="http://schemas.microsoft.com/office/drawing/2014/main" id="{86B58DE4-EB03-051A-98C7-1598C1962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133600"/>
            <a:ext cx="2223686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Ca++ homeostasis</a:t>
            </a:r>
            <a:endParaRPr lang="en-US" altLang="en-US" sz="1600" b="1">
              <a:latin typeface="Arial Black" panose="020B0A04020102020204" pitchFamily="34" charset="0"/>
            </a:endParaRPr>
          </a:p>
        </p:txBody>
      </p:sp>
      <p:sp>
        <p:nvSpPr>
          <p:cNvPr id="13322" name="Text Box 13">
            <a:extLst>
              <a:ext uri="{FF2B5EF4-FFF2-40B4-BE49-F238E27FC236}">
                <a16:creationId xmlns:a16="http://schemas.microsoft.com/office/drawing/2014/main" id="{231F5F6E-008F-6031-3DF6-D3DB92906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743200"/>
            <a:ext cx="131318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Apoptosis</a:t>
            </a:r>
          </a:p>
        </p:txBody>
      </p:sp>
      <p:sp>
        <p:nvSpPr>
          <p:cNvPr id="13323" name="Text Box 14">
            <a:extLst>
              <a:ext uri="{FF2B5EF4-FFF2-40B4-BE49-F238E27FC236}">
                <a16:creationId xmlns:a16="http://schemas.microsoft.com/office/drawing/2014/main" id="{EC5E5B20-A15F-4360-9C85-46E083514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714750"/>
            <a:ext cx="2258119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sz="1600" dirty="0">
                <a:latin typeface="Arial Black" panose="020B0A04020102020204" pitchFamily="34" charset="0"/>
              </a:rPr>
              <a:t>Deficit</a:t>
            </a:r>
            <a:r>
              <a:rPr lang="en-US" sz="1600" dirty="0">
                <a:latin typeface="Arial Black" panose="020B0A04020102020204" pitchFamily="34" charset="0"/>
              </a:rPr>
              <a:t> of </a:t>
            </a:r>
            <a:endParaRPr sz="1600" dirty="0">
              <a:latin typeface="Arial Black" panose="020B0A04020102020204" pitchFamily="34" charset="0"/>
            </a:endParaRPr>
          </a:p>
          <a:p>
            <a:pPr eaLnBrk="1" hangingPunct="1"/>
            <a:r>
              <a:rPr lang="en-US" sz="1600" dirty="0">
                <a:latin typeface="Arial Black" panose="020B0A04020102020204" pitchFamily="34" charset="0"/>
              </a:rPr>
              <a:t>n</a:t>
            </a:r>
            <a:r>
              <a:rPr sz="1600" dirty="0">
                <a:latin typeface="Arial Black" panose="020B0A04020102020204" pitchFamily="34" charset="0"/>
              </a:rPr>
              <a:t>eurotransmitters</a:t>
            </a:r>
            <a:endParaRPr lang="sr-Latn-CS" altLang="en-US" sz="1600" dirty="0">
              <a:latin typeface="Arial Black" panose="020B0A04020102020204" pitchFamily="34" charset="0"/>
            </a:endParaRPr>
          </a:p>
          <a:p>
            <a:pPr eaLnBrk="1" hangingPunct="1"/>
            <a:r>
              <a:rPr sz="1600" dirty="0">
                <a:latin typeface="Arial Black" panose="020B0A04020102020204" pitchFamily="34" charset="0"/>
              </a:rPr>
              <a:t>Acetylcholine</a:t>
            </a:r>
            <a:endParaRPr lang="sr-Latn-CS" altLang="en-US" sz="1600" dirty="0">
              <a:latin typeface="Arial Black" panose="020B0A04020102020204" pitchFamily="34" charset="0"/>
            </a:endParaRPr>
          </a:p>
          <a:p>
            <a:pPr eaLnBrk="1" hangingPunct="1"/>
            <a:r>
              <a:rPr sz="1600" dirty="0">
                <a:latin typeface="Arial Black" panose="020B0A04020102020204" pitchFamily="34" charset="0"/>
              </a:rPr>
              <a:t>Serotonin</a:t>
            </a:r>
            <a:endParaRPr lang="sr-Latn-CS" altLang="en-US" sz="1600" dirty="0">
              <a:latin typeface="Arial Black" panose="020B0A04020102020204" pitchFamily="34" charset="0"/>
            </a:endParaRPr>
          </a:p>
          <a:p>
            <a:pPr eaLnBrk="1" hangingPunct="1"/>
            <a:r>
              <a:rPr sz="1600" dirty="0">
                <a:latin typeface="Arial Black" panose="020B0A04020102020204" pitchFamily="34" charset="0"/>
              </a:rPr>
              <a:t>Dopamine</a:t>
            </a:r>
            <a:endParaRPr lang="en-US" altLang="en-US" sz="1600" dirty="0">
              <a:latin typeface="Arial Black" panose="020B0A04020102020204" pitchFamily="34" charset="0"/>
            </a:endParaRPr>
          </a:p>
        </p:txBody>
      </p:sp>
      <p:sp>
        <p:nvSpPr>
          <p:cNvPr id="13324" name="Text Box 15">
            <a:extLst>
              <a:ext uri="{FF2B5EF4-FFF2-40B4-BE49-F238E27FC236}">
                <a16:creationId xmlns:a16="http://schemas.microsoft.com/office/drawing/2014/main" id="{CC0DDFC5-DAF7-9565-5185-9C26007DB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257800"/>
            <a:ext cx="2578274" cy="584775"/>
          </a:xfrm>
          <a:prstGeom prst="rect">
            <a:avLst/>
          </a:prstGeom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5400000" scaled="1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sz="1600" dirty="0">
                <a:latin typeface="Arial Black" panose="020B0A04020102020204" pitchFamily="34" charset="0"/>
              </a:rPr>
              <a:t>Acetylcholinesterase</a:t>
            </a:r>
            <a:r>
              <a:rPr lang="en-US" sz="1600" dirty="0">
                <a:latin typeface="Arial Black" panose="020B0A04020102020204" pitchFamily="34" charset="0"/>
              </a:rPr>
              <a:t/>
            </a:r>
            <a:br>
              <a:rPr lang="en-US" sz="1600" dirty="0">
                <a:latin typeface="Arial Black" panose="020B0A04020102020204" pitchFamily="34" charset="0"/>
              </a:rPr>
            </a:br>
            <a:r>
              <a:rPr sz="1600" dirty="0">
                <a:latin typeface="Arial Black" panose="020B0A04020102020204" pitchFamily="34" charset="0"/>
              </a:rPr>
              <a:t> inhibitors</a:t>
            </a:r>
            <a:endParaRPr lang="en-US" altLang="en-US" sz="1600" dirty="0">
              <a:latin typeface="Arial Black" panose="020B0A04020102020204" pitchFamily="34" charset="0"/>
            </a:endParaRPr>
          </a:p>
        </p:txBody>
      </p:sp>
      <p:sp>
        <p:nvSpPr>
          <p:cNvPr id="13325" name="Text Box 16">
            <a:extLst>
              <a:ext uri="{FF2B5EF4-FFF2-40B4-BE49-F238E27FC236}">
                <a16:creationId xmlns:a16="http://schemas.microsoft.com/office/drawing/2014/main" id="{4B28EF1B-3418-F529-DDA1-29C521D4E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2514600"/>
            <a:ext cx="243840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sz="1200" dirty="0">
                <a:latin typeface="Arial Black" panose="020B0A04020102020204" pitchFamily="34" charset="0"/>
              </a:rPr>
              <a:t>APP and</a:t>
            </a:r>
          </a:p>
          <a:p>
            <a:pPr algn="ctr" eaLnBrk="1" hangingPunct="1"/>
            <a:r>
              <a:rPr sz="1200" dirty="0">
                <a:latin typeface="Arial Black" panose="020B0A04020102020204" pitchFamily="34" charset="0"/>
              </a:rPr>
              <a:t>Presenilin mutations</a:t>
            </a:r>
            <a:endParaRPr lang="en-US" altLang="en-US" sz="1200" dirty="0">
              <a:latin typeface="Arial Black" panose="020B0A04020102020204" pitchFamily="34" charset="0"/>
            </a:endParaRPr>
          </a:p>
        </p:txBody>
      </p:sp>
      <p:sp>
        <p:nvSpPr>
          <p:cNvPr id="13326" name="Text Box 17">
            <a:extLst>
              <a:ext uri="{FF2B5EF4-FFF2-40B4-BE49-F238E27FC236}">
                <a16:creationId xmlns:a16="http://schemas.microsoft.com/office/drawing/2014/main" id="{469E8D6E-9DB7-4389-53B6-7874890A0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759" y="3429000"/>
            <a:ext cx="199599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sz="1200" dirty="0">
                <a:latin typeface="Arial Black" panose="020B0A04020102020204" pitchFamily="34" charset="0"/>
              </a:rPr>
              <a:t>Hyperphosphorylated</a:t>
            </a:r>
            <a:endParaRPr lang="en-US" altLang="en-US" sz="1200" dirty="0">
              <a:latin typeface="Arial Black" panose="020B0A04020102020204" pitchFamily="34" charset="0"/>
            </a:endParaRPr>
          </a:p>
          <a:p>
            <a:pPr algn="ctr" eaLnBrk="1" hangingPunct="1"/>
            <a:r>
              <a:rPr sz="1200" dirty="0">
                <a:latin typeface="Arial Black" panose="020B0A04020102020204" pitchFamily="34" charset="0"/>
              </a:rPr>
              <a:t>Tau protein</a:t>
            </a:r>
            <a:endParaRPr lang="en-US" altLang="en-US" sz="1200" dirty="0">
              <a:latin typeface="Arial Black" panose="020B0A04020102020204" pitchFamily="34" charset="0"/>
            </a:endParaRPr>
          </a:p>
        </p:txBody>
      </p:sp>
      <p:sp>
        <p:nvSpPr>
          <p:cNvPr id="13327" name="Text Box 18">
            <a:extLst>
              <a:ext uri="{FF2B5EF4-FFF2-40B4-BE49-F238E27FC236}">
                <a16:creationId xmlns:a16="http://schemas.microsoft.com/office/drawing/2014/main" id="{7C247D2B-E777-B485-F40A-C64F16048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5657" y="4267200"/>
            <a:ext cx="2447786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sz="1400" dirty="0">
                <a:latin typeface="Arial Black" panose="020B0A04020102020204" pitchFamily="34" charset="0"/>
              </a:rPr>
              <a:t>Therapeutic strategies</a:t>
            </a:r>
          </a:p>
          <a:p>
            <a:pPr algn="ctr" eaLnBrk="1" hangingPunct="1"/>
            <a:r>
              <a:rPr sz="1400" dirty="0">
                <a:latin typeface="Arial Black" panose="020B0A04020102020204" pitchFamily="34" charset="0"/>
              </a:rPr>
              <a:t>in the future</a:t>
            </a:r>
            <a:endParaRPr lang="en-US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13328" name="Text Box 19">
            <a:extLst>
              <a:ext uri="{FF2B5EF4-FFF2-40B4-BE49-F238E27FC236}">
                <a16:creationId xmlns:a16="http://schemas.microsoft.com/office/drawing/2014/main" id="{E3596F30-89E7-D50D-A1D7-ECF40EA2E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298" y="5105400"/>
            <a:ext cx="2492028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sz="1400" dirty="0">
                <a:latin typeface="Arial Black" panose="020B0A04020102020204" pitchFamily="34" charset="0"/>
              </a:rPr>
              <a:t>Activation of micro and</a:t>
            </a:r>
          </a:p>
          <a:p>
            <a:pPr algn="ctr" eaLnBrk="1" hangingPunct="1"/>
            <a:r>
              <a:rPr sz="1400" dirty="0">
                <a:latin typeface="Arial Black" panose="020B0A04020102020204" pitchFamily="34" charset="0"/>
              </a:rPr>
              <a:t>astroglia</a:t>
            </a:r>
            <a:endParaRPr lang="en-US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13329" name="Text Box 20">
            <a:extLst>
              <a:ext uri="{FF2B5EF4-FFF2-40B4-BE49-F238E27FC236}">
                <a16:creationId xmlns:a16="http://schemas.microsoft.com/office/drawing/2014/main" id="{1A61B2B3-BF57-375B-BB7E-38CD21650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943600"/>
            <a:ext cx="166231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sz="1600" dirty="0">
                <a:latin typeface="Arial Black" panose="020B0A04020102020204" pitchFamily="34" charset="0"/>
              </a:rPr>
              <a:t>Inflammation</a:t>
            </a:r>
          </a:p>
        </p:txBody>
      </p:sp>
      <p:sp>
        <p:nvSpPr>
          <p:cNvPr id="13330" name="Text Box 21">
            <a:extLst>
              <a:ext uri="{FF2B5EF4-FFF2-40B4-BE49-F238E27FC236}">
                <a16:creationId xmlns:a16="http://schemas.microsoft.com/office/drawing/2014/main" id="{B0A690EE-981C-07D9-0055-C0BA4A556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1371600"/>
            <a:ext cx="838691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APOE</a:t>
            </a:r>
            <a:endParaRPr lang="en-US" altLang="en-US" sz="1600" b="1">
              <a:latin typeface="Arial Black" panose="020B0A04020102020204" pitchFamily="34" charset="0"/>
            </a:endParaRPr>
          </a:p>
        </p:txBody>
      </p:sp>
      <p:sp>
        <p:nvSpPr>
          <p:cNvPr id="13331" name="Text Box 22">
            <a:extLst>
              <a:ext uri="{FF2B5EF4-FFF2-40B4-BE49-F238E27FC236}">
                <a16:creationId xmlns:a16="http://schemas.microsoft.com/office/drawing/2014/main" id="{3B6F0691-CAAB-A8E2-DFC7-4E76EA3AF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1905000"/>
            <a:ext cx="1762021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b="1"/>
              <a:t>Aβ production</a:t>
            </a:r>
          </a:p>
        </p:txBody>
      </p:sp>
      <p:sp>
        <p:nvSpPr>
          <p:cNvPr id="13332" name="Text Box 23">
            <a:extLst>
              <a:ext uri="{FF2B5EF4-FFF2-40B4-BE49-F238E27FC236}">
                <a16:creationId xmlns:a16="http://schemas.microsoft.com/office/drawing/2014/main" id="{4880C499-3A5D-C172-04B8-421760E17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8084" y="809625"/>
            <a:ext cx="1155381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sz="1200" dirty="0">
                <a:latin typeface="Arial Black" panose="020B0A04020102020204" pitchFamily="34" charset="0"/>
              </a:rPr>
              <a:t>Cholesterol</a:t>
            </a:r>
          </a:p>
          <a:p>
            <a:pPr algn="ctr" eaLnBrk="1" hangingPunct="1"/>
            <a:r>
              <a:rPr sz="1200" dirty="0">
                <a:latin typeface="Arial Black" panose="020B0A04020102020204" pitchFamily="34" charset="0"/>
              </a:rPr>
              <a:t>in plasma</a:t>
            </a:r>
            <a:endParaRPr lang="en-US" altLang="en-US" sz="1200" dirty="0">
              <a:latin typeface="Arial Black" panose="020B0A04020102020204" pitchFamily="34" charset="0"/>
            </a:endParaRPr>
          </a:p>
        </p:txBody>
      </p:sp>
      <p:sp>
        <p:nvSpPr>
          <p:cNvPr id="13333" name="AutoShape 24">
            <a:extLst>
              <a:ext uri="{FF2B5EF4-FFF2-40B4-BE49-F238E27FC236}">
                <a16:creationId xmlns:a16="http://schemas.microsoft.com/office/drawing/2014/main" id="{487CF06D-21E8-B1B2-575A-02C7B1A04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1447800"/>
            <a:ext cx="76200" cy="914400"/>
          </a:xfrm>
          <a:prstGeom prst="downArrow">
            <a:avLst>
              <a:gd name="adj1" fmla="val 50000"/>
              <a:gd name="adj2" fmla="val 3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34" name="AutoShape 25">
            <a:extLst>
              <a:ext uri="{FF2B5EF4-FFF2-40B4-BE49-F238E27FC236}">
                <a16:creationId xmlns:a16="http://schemas.microsoft.com/office/drawing/2014/main" id="{E670782B-CD68-8F70-247B-AA2A2A72E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1447800"/>
            <a:ext cx="76200" cy="914400"/>
          </a:xfrm>
          <a:prstGeom prst="downArrow">
            <a:avLst>
              <a:gd name="adj1" fmla="val 50000"/>
              <a:gd name="adj2" fmla="val 3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35" name="AutoShape 26">
            <a:extLst>
              <a:ext uri="{FF2B5EF4-FFF2-40B4-BE49-F238E27FC236}">
                <a16:creationId xmlns:a16="http://schemas.microsoft.com/office/drawing/2014/main" id="{4F34770D-51B2-F667-CE28-7AA7B946D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895600"/>
            <a:ext cx="76200" cy="457200"/>
          </a:xfrm>
          <a:prstGeom prst="downArrow">
            <a:avLst>
              <a:gd name="adj1" fmla="val 50000"/>
              <a:gd name="adj2" fmla="val 1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36" name="AutoShape 27">
            <a:extLst>
              <a:ext uri="{FF2B5EF4-FFF2-40B4-BE49-F238E27FC236}">
                <a16:creationId xmlns:a16="http://schemas.microsoft.com/office/drawing/2014/main" id="{F680CDDA-9386-4025-6788-E7B198B89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3810000"/>
            <a:ext cx="76200" cy="457200"/>
          </a:xfrm>
          <a:prstGeom prst="downArrow">
            <a:avLst>
              <a:gd name="adj1" fmla="val 50000"/>
              <a:gd name="adj2" fmla="val 1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37" name="AutoShape 28">
            <a:extLst>
              <a:ext uri="{FF2B5EF4-FFF2-40B4-BE49-F238E27FC236}">
                <a16:creationId xmlns:a16="http://schemas.microsoft.com/office/drawing/2014/main" id="{C9BCB5BC-E8C8-12C6-60DA-19B2F4D7E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4724400"/>
            <a:ext cx="76200" cy="457200"/>
          </a:xfrm>
          <a:prstGeom prst="downArrow">
            <a:avLst>
              <a:gd name="adj1" fmla="val 50000"/>
              <a:gd name="adj2" fmla="val 1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38" name="AutoShape 29">
            <a:extLst>
              <a:ext uri="{FF2B5EF4-FFF2-40B4-BE49-F238E27FC236}">
                <a16:creationId xmlns:a16="http://schemas.microsoft.com/office/drawing/2014/main" id="{08F96418-8F82-6CDA-48FB-8AD23983D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5638800"/>
            <a:ext cx="76200" cy="609600"/>
          </a:xfrm>
          <a:prstGeom prst="downArrow">
            <a:avLst>
              <a:gd name="adj1" fmla="val 50000"/>
              <a:gd name="adj2" fmla="val 2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39" name="AutoShape 30">
            <a:extLst>
              <a:ext uri="{FF2B5EF4-FFF2-40B4-BE49-F238E27FC236}">
                <a16:creationId xmlns:a16="http://schemas.microsoft.com/office/drawing/2014/main" id="{1081484E-6A4B-ABAD-6286-4A9251B62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3124200"/>
            <a:ext cx="76200" cy="3048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40" name="AutoShape 31">
            <a:extLst>
              <a:ext uri="{FF2B5EF4-FFF2-40B4-BE49-F238E27FC236}">
                <a16:creationId xmlns:a16="http://schemas.microsoft.com/office/drawing/2014/main" id="{945B0D33-696A-DAB2-6BE4-AE7B91A0D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4876800"/>
            <a:ext cx="76200" cy="2286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41" name="AutoShape 32">
            <a:extLst>
              <a:ext uri="{FF2B5EF4-FFF2-40B4-BE49-F238E27FC236}">
                <a16:creationId xmlns:a16="http://schemas.microsoft.com/office/drawing/2014/main" id="{C91F70DF-1A25-88A0-501F-01214BA01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5715000"/>
            <a:ext cx="76200" cy="2286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42" name="AutoShape 33">
            <a:extLst>
              <a:ext uri="{FF2B5EF4-FFF2-40B4-BE49-F238E27FC236}">
                <a16:creationId xmlns:a16="http://schemas.microsoft.com/office/drawing/2014/main" id="{419D8CA4-8AFF-CE1E-A015-A861B0A53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676400"/>
            <a:ext cx="76200" cy="2286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43" name="AutoShape 34">
            <a:extLst>
              <a:ext uri="{FF2B5EF4-FFF2-40B4-BE49-F238E27FC236}">
                <a16:creationId xmlns:a16="http://schemas.microsoft.com/office/drawing/2014/main" id="{B515A756-3A89-AEDD-0605-7C5054F88539}"/>
              </a:ext>
            </a:extLst>
          </p:cNvPr>
          <p:cNvSpPr>
            <a:spLocks noChangeArrowheads="1"/>
          </p:cNvSpPr>
          <p:nvPr/>
        </p:nvSpPr>
        <p:spPr bwMode="auto">
          <a:xfrm rot="3327870">
            <a:off x="4942681" y="1186657"/>
            <a:ext cx="85725" cy="1430338"/>
          </a:xfrm>
          <a:prstGeom prst="downArrow">
            <a:avLst>
              <a:gd name="adj1" fmla="val 50000"/>
              <a:gd name="adj2" fmla="val 41713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44" name="Line 35">
            <a:extLst>
              <a:ext uri="{FF2B5EF4-FFF2-40B4-BE49-F238E27FC236}">
                <a16:creationId xmlns:a16="http://schemas.microsoft.com/office/drawing/2014/main" id="{B801BA24-DC5D-DFD5-D9A6-D65BEA8E00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22860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45" name="Line 36">
            <a:extLst>
              <a:ext uri="{FF2B5EF4-FFF2-40B4-BE49-F238E27FC236}">
                <a16:creationId xmlns:a16="http://schemas.microsoft.com/office/drawing/2014/main" id="{8AE0BFD7-7244-B6EB-9E7F-D1BDEE9E60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36576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46" name="Line 37">
            <a:extLst>
              <a:ext uri="{FF2B5EF4-FFF2-40B4-BE49-F238E27FC236}">
                <a16:creationId xmlns:a16="http://schemas.microsoft.com/office/drawing/2014/main" id="{4A15F0A3-20C3-AB5E-03D7-B3C4BF7808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38800" y="45720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47" name="Line 38">
            <a:extLst>
              <a:ext uri="{FF2B5EF4-FFF2-40B4-BE49-F238E27FC236}">
                <a16:creationId xmlns:a16="http://schemas.microsoft.com/office/drawing/2014/main" id="{48731C1B-C04B-7642-ED38-4F44EC83FD6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86400" y="36576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48" name="Line 39">
            <a:extLst>
              <a:ext uri="{FF2B5EF4-FFF2-40B4-BE49-F238E27FC236}">
                <a16:creationId xmlns:a16="http://schemas.microsoft.com/office/drawing/2014/main" id="{41A35AED-89AA-C529-8EB8-5F3EAA3933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1600" y="54102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49" name="Line 40">
            <a:extLst>
              <a:ext uri="{FF2B5EF4-FFF2-40B4-BE49-F238E27FC236}">
                <a16:creationId xmlns:a16="http://schemas.microsoft.com/office/drawing/2014/main" id="{53962088-A865-01D0-6531-FB307E332B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86600" y="20574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0" name="Line 41">
            <a:extLst>
              <a:ext uri="{FF2B5EF4-FFF2-40B4-BE49-F238E27FC236}">
                <a16:creationId xmlns:a16="http://schemas.microsoft.com/office/drawing/2014/main" id="{A504DB2B-1966-00DF-9D57-385BA679C89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20574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1" name="Line 42">
            <a:extLst>
              <a:ext uri="{FF2B5EF4-FFF2-40B4-BE49-F238E27FC236}">
                <a16:creationId xmlns:a16="http://schemas.microsoft.com/office/drawing/2014/main" id="{C0A81653-30EE-FD07-E355-A1EFB15D68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62200" y="3505200"/>
            <a:ext cx="762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2" name="Line 43">
            <a:extLst>
              <a:ext uri="{FF2B5EF4-FFF2-40B4-BE49-F238E27FC236}">
                <a16:creationId xmlns:a16="http://schemas.microsoft.com/office/drawing/2014/main" id="{EAF32992-5C1D-A4CE-690D-8FE3AECFE12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62200" y="4191000"/>
            <a:ext cx="7620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3" name="Line 44">
            <a:extLst>
              <a:ext uri="{FF2B5EF4-FFF2-40B4-BE49-F238E27FC236}">
                <a16:creationId xmlns:a16="http://schemas.microsoft.com/office/drawing/2014/main" id="{64EAB0EA-EB73-7AEF-E909-E2211030CD0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62200" y="4343400"/>
            <a:ext cx="99060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4" name="AutoShape 45">
            <a:extLst>
              <a:ext uri="{FF2B5EF4-FFF2-40B4-BE49-F238E27FC236}">
                <a16:creationId xmlns:a16="http://schemas.microsoft.com/office/drawing/2014/main" id="{608A5667-2C98-5869-B9D2-5F099AFF6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828800"/>
            <a:ext cx="76200" cy="3048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55" name="AutoShape 46">
            <a:extLst>
              <a:ext uri="{FF2B5EF4-FFF2-40B4-BE49-F238E27FC236}">
                <a16:creationId xmlns:a16="http://schemas.microsoft.com/office/drawing/2014/main" id="{395D82E7-5CF7-C8F9-7F80-DFB4A99DB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438400"/>
            <a:ext cx="76200" cy="3048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sp>
        <p:nvSpPr>
          <p:cNvPr id="13356" name="Line 47">
            <a:extLst>
              <a:ext uri="{FF2B5EF4-FFF2-40B4-BE49-F238E27FC236}">
                <a16:creationId xmlns:a16="http://schemas.microsoft.com/office/drawing/2014/main" id="{0E2043D6-9440-C40A-2F07-79C14DB9A9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2667000"/>
            <a:ext cx="1295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7" name="Line 48">
            <a:extLst>
              <a:ext uri="{FF2B5EF4-FFF2-40B4-BE49-F238E27FC236}">
                <a16:creationId xmlns:a16="http://schemas.microsoft.com/office/drawing/2014/main" id="{E35572FE-72E1-AFBF-8FB9-DD07C75816A0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3200400"/>
            <a:ext cx="29718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8" name="Line 49">
            <a:extLst>
              <a:ext uri="{FF2B5EF4-FFF2-40B4-BE49-F238E27FC236}">
                <a16:creationId xmlns:a16="http://schemas.microsoft.com/office/drawing/2014/main" id="{C3391D9B-5BC4-261F-7F89-D400E296A8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4495800"/>
            <a:ext cx="14478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59" name="Line 50">
            <a:extLst>
              <a:ext uri="{FF2B5EF4-FFF2-40B4-BE49-F238E27FC236}">
                <a16:creationId xmlns:a16="http://schemas.microsoft.com/office/drawing/2014/main" id="{A4AE94BE-2062-1E48-A42C-EB4292A43D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69412" y="1066800"/>
            <a:ext cx="1107187" cy="40011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60" name="Line 51">
            <a:extLst>
              <a:ext uri="{FF2B5EF4-FFF2-40B4-BE49-F238E27FC236}">
                <a16:creationId xmlns:a16="http://schemas.microsoft.com/office/drawing/2014/main" id="{C3ED1AB9-0B4C-814A-C4D5-963306021B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96000" y="10668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61" name="Line 52">
            <a:extLst>
              <a:ext uri="{FF2B5EF4-FFF2-40B4-BE49-F238E27FC236}">
                <a16:creationId xmlns:a16="http://schemas.microsoft.com/office/drawing/2014/main" id="{862C9F4F-AD9B-AA43-AEB1-B817EE503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10668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3362" name="AutoShape 53">
            <a:extLst>
              <a:ext uri="{FF2B5EF4-FFF2-40B4-BE49-F238E27FC236}">
                <a16:creationId xmlns:a16="http://schemas.microsoft.com/office/drawing/2014/main" id="{B7731FD9-A172-FD01-1A22-04B0EDDB980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848600" y="3962400"/>
            <a:ext cx="76200" cy="3048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b="1"/>
          </a:p>
        </p:txBody>
      </p:sp>
      <p:pic>
        <p:nvPicPr>
          <p:cNvPr id="13363" name="Picture 54" descr="03">
            <a:extLst>
              <a:ext uri="{FF2B5EF4-FFF2-40B4-BE49-F238E27FC236}">
                <a16:creationId xmlns:a16="http://schemas.microsoft.com/office/drawing/2014/main" id="{92498B76-C242-B893-638C-47C4EBDEF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362200"/>
            <a:ext cx="1168400" cy="7683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64" name="Picture 55" descr="03">
            <a:extLst>
              <a:ext uri="{FF2B5EF4-FFF2-40B4-BE49-F238E27FC236}">
                <a16:creationId xmlns:a16="http://schemas.microsoft.com/office/drawing/2014/main" id="{B18F1591-452E-B5A7-BCDD-ECA27B616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85" y="6121400"/>
            <a:ext cx="1219200" cy="736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65" name="Rectangle 58">
            <a:extLst>
              <a:ext uri="{FF2B5EF4-FFF2-40B4-BE49-F238E27FC236}">
                <a16:creationId xmlns:a16="http://schemas.microsoft.com/office/drawing/2014/main" id="{F936AE92-4D8C-BD38-FD2A-EF4646823A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71525" y="-142875"/>
            <a:ext cx="8229600" cy="1143000"/>
          </a:xfrm>
        </p:spPr>
        <p:txBody>
          <a:bodyPr/>
          <a:lstStyle/>
          <a:p>
            <a:pPr eaLnBrk="1" hangingPunct="1"/>
            <a:r>
              <a:t>Pathogenesis and strategies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4D59A7F-335A-1BD0-D5AB-2EE63C52B53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258888" y="414338"/>
            <a:ext cx="7313612" cy="1143000"/>
          </a:xfrm>
        </p:spPr>
        <p:txBody>
          <a:bodyPr/>
          <a:lstStyle/>
          <a:p>
            <a:r>
              <a:rPr sz="3600" dirty="0">
                <a:solidFill>
                  <a:srgbClr val="FFCC00"/>
                </a:solidFill>
                <a:cs typeface="Calibri" panose="020F0502020204030204" pitchFamily="34" charset="0"/>
              </a:rPr>
              <a:t>Alzheimer's dementia </a:t>
            </a:r>
            <a:r>
              <a:rPr lang="en-US" sz="3600" dirty="0">
                <a:solidFill>
                  <a:srgbClr val="FFCC00"/>
                </a:solidFill>
                <a:cs typeface="Calibri" panose="020F0502020204030204" pitchFamily="34" charset="0"/>
              </a:rPr>
              <a:t>- </a:t>
            </a:r>
            <a:r>
              <a:rPr sz="3600" dirty="0">
                <a:cs typeface="Calibri" panose="020F0502020204030204" pitchFamily="34" charset="0"/>
              </a:rPr>
              <a:t>pathological characteristics</a:t>
            </a:r>
            <a:endParaRPr lang="pt-PT" altLang="en-US" sz="3600" dirty="0">
              <a:cs typeface="Calibri" panose="020F050202020403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E1BC9AB-CE17-DFE2-D87C-D4524577BFBC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1298575" y="1214438"/>
            <a:ext cx="7089775" cy="4214812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endParaRPr lang="pt-PT" altLang="en-US" sz="2800" dirty="0"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700" dirty="0">
                <a:solidFill>
                  <a:schemeClr val="tx2"/>
                </a:solidFill>
                <a:cs typeface="Calibri" panose="020F0502020204030204" pitchFamily="34" charset="0"/>
              </a:rPr>
              <a:t>b</a:t>
            </a:r>
            <a:r>
              <a:rPr sz="2700" dirty="0">
                <a:solidFill>
                  <a:schemeClr val="tx2"/>
                </a:solidFill>
                <a:cs typeface="Calibri" panose="020F0502020204030204" pitchFamily="34" charset="0"/>
              </a:rPr>
              <a:t>eta-amyloid</a:t>
            </a:r>
            <a:r>
              <a:rPr sz="2800" dirty="0">
                <a:cs typeface="Calibri" panose="020F0502020204030204" pitchFamily="34" charset="0"/>
              </a:rPr>
              <a:t> deposition in neurons</a:t>
            </a:r>
            <a:endParaRPr lang="sr-Latn-CS" altLang="en-US" sz="2800" dirty="0"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700" dirty="0">
                <a:solidFill>
                  <a:schemeClr val="tx2"/>
                </a:solidFill>
                <a:cs typeface="Calibri" panose="020F0502020204030204" pitchFamily="34" charset="0"/>
              </a:rPr>
              <a:t>d</a:t>
            </a:r>
            <a:r>
              <a:rPr sz="2700" dirty="0">
                <a:solidFill>
                  <a:schemeClr val="tx2"/>
                </a:solidFill>
                <a:cs typeface="Calibri" panose="020F0502020204030204" pitchFamily="34" charset="0"/>
              </a:rPr>
              <a:t>iffuse atrophy with senile plaques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700" dirty="0">
                <a:solidFill>
                  <a:schemeClr val="tx2"/>
                </a:solidFill>
                <a:cs typeface="Calibri" panose="020F0502020204030204" pitchFamily="34" charset="0"/>
              </a:rPr>
              <a:t>n</a:t>
            </a:r>
            <a:r>
              <a:rPr sz="2700" dirty="0">
                <a:solidFill>
                  <a:schemeClr val="tx2"/>
                </a:solidFill>
                <a:cs typeface="Calibri" panose="020F0502020204030204" pitchFamily="34" charset="0"/>
              </a:rPr>
              <a:t>euronal loss </a:t>
            </a:r>
            <a:r>
              <a:rPr sz="2800" dirty="0">
                <a:cs typeface="Calibri" panose="020F0502020204030204" pitchFamily="34" charset="0"/>
              </a:rPr>
              <a:t>in the cortex</a:t>
            </a:r>
            <a:endParaRPr lang="sr-Latn-CS" altLang="en-US" sz="2800" dirty="0"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700" dirty="0">
                <a:solidFill>
                  <a:schemeClr val="tx2"/>
                </a:solidFill>
                <a:cs typeface="Calibri" panose="020F0502020204030204" pitchFamily="34" charset="0"/>
              </a:rPr>
              <a:t>degeneration of cholinergic neurons</a:t>
            </a:r>
            <a:endParaRPr lang="sr-Latn-CS" altLang="en-US" sz="27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700" dirty="0">
                <a:solidFill>
                  <a:schemeClr val="tx2"/>
                </a:solidFill>
                <a:cs typeface="Calibri" panose="020F0502020204030204" pitchFamily="34" charset="0"/>
              </a:rPr>
              <a:t>n</a:t>
            </a:r>
            <a:r>
              <a:rPr sz="2700" dirty="0">
                <a:solidFill>
                  <a:schemeClr val="tx2"/>
                </a:solidFill>
                <a:cs typeface="Calibri" panose="020F0502020204030204" pitchFamily="34" charset="0"/>
              </a:rPr>
              <a:t>eurofibrillary damage </a:t>
            </a:r>
            <a:r>
              <a:rPr sz="2800" dirty="0">
                <a:cs typeface="Calibri" panose="020F0502020204030204" pitchFamily="34" charset="0"/>
              </a:rPr>
              <a:t>in the hippocampus, substantia nigra, and locus </a:t>
            </a:r>
            <a:r>
              <a:rPr sz="2800" dirty="0" err="1">
                <a:cs typeface="Calibri" panose="020F0502020204030204" pitchFamily="34" charset="0"/>
              </a:rPr>
              <a:t>ceruleus</a:t>
            </a:r>
            <a:endParaRPr lang="sr-Latn-CS" altLang="en-US" sz="2800" dirty="0"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pt-PT" altLang="en-US" sz="2800" dirty="0"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GB" altLang="en-US" sz="2800" dirty="0">
              <a:cs typeface="Calibri" panose="020F0502020204030204" pitchFamily="34" charset="0"/>
            </a:endParaRPr>
          </a:p>
          <a:p>
            <a:endParaRPr lang="pt-PT" altLang="en-US" sz="2800" dirty="0">
              <a:cs typeface="Calibri" panose="020F0502020204030204" pitchFamily="34" charset="0"/>
            </a:endParaRPr>
          </a:p>
        </p:txBody>
      </p:sp>
      <p:graphicFrame>
        <p:nvGraphicFramePr>
          <p:cNvPr id="71684" name="Group 4">
            <a:extLst>
              <a:ext uri="{FF2B5EF4-FFF2-40B4-BE49-F238E27FC236}">
                <a16:creationId xmlns:a16="http://schemas.microsoft.com/office/drawing/2014/main" id="{F0021074-6A71-7973-A8B9-0E488B99D8ED}"/>
              </a:ext>
            </a:extLst>
          </p:cNvPr>
          <p:cNvGraphicFramePr>
            <a:graphicFrameLocks noGrp="1"/>
          </p:cNvGraphicFramePr>
          <p:nvPr/>
        </p:nvGraphicFramePr>
        <p:xfrm>
          <a:off x="182563" y="1428750"/>
          <a:ext cx="8778875" cy="517818"/>
        </p:xfrm>
        <a:graphic>
          <a:graphicData uri="http://schemas.openxmlformats.org/drawingml/2006/table">
            <a:tbl>
              <a:tblPr/>
              <a:tblGrid>
                <a:gridCol w="877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549" marB="4554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D8BE9DF-895B-CF34-FBF9-7C0510D95D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8825" y="-288925"/>
            <a:ext cx="8385175" cy="1431925"/>
          </a:xfrm>
        </p:spPr>
        <p:txBody>
          <a:bodyPr lIns="92075" tIns="46038" rIns="92075" bIns="46038" anchor="b"/>
          <a:lstStyle/>
          <a:p>
            <a:pPr eaLnBrk="1" hangingPunct="1"/>
            <a:r>
              <a:rPr sz="3200" dirty="0"/>
              <a:t>Neurotransmitters in dementia</a:t>
            </a:r>
            <a:endParaRPr lang="en-US" altLang="en-US" sz="3200" dirty="0"/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0B007D17-4A15-E5B7-7C86-E74BC94FA0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1857375"/>
            <a:ext cx="7143750" cy="4643438"/>
          </a:xfrm>
        </p:spPr>
        <p:txBody>
          <a:bodyPr lIns="92075" tIns="46038" rIns="92075" bIns="46038">
            <a:normAutofit fontScale="92500" lnSpcReduction="20000"/>
          </a:bodyPr>
          <a:lstStyle/>
          <a:p>
            <a:pPr eaLnBrk="1" hangingPunct="1">
              <a:defRPr/>
            </a:pPr>
            <a:r>
              <a:rPr dirty="0"/>
              <a:t>Acetylcholine</a:t>
            </a:r>
            <a:endParaRPr lang="en-US" dirty="0"/>
          </a:p>
          <a:p>
            <a:pPr lvl="1" eaLnBrk="1" hangingPunct="1">
              <a:spcAft>
                <a:spcPct val="60000"/>
              </a:spcAft>
              <a:defRPr/>
            </a:pPr>
            <a:r>
              <a:rPr dirty="0">
                <a:solidFill>
                  <a:schemeClr val="tx2">
                    <a:lumMod val="50000"/>
                  </a:schemeClr>
                </a:solidFill>
              </a:rPr>
              <a:t>Memory impairment, disorientation, confusion</a:t>
            </a:r>
            <a:endParaRPr lang="sr-Latn-CS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dirty="0"/>
              <a:t>Norepinephrine</a:t>
            </a:r>
            <a:endParaRPr lang="en-US" dirty="0"/>
          </a:p>
          <a:p>
            <a:pPr lvl="1" eaLnBrk="1" hangingPunct="1">
              <a:spcAft>
                <a:spcPct val="60000"/>
              </a:spcAft>
              <a:defRPr/>
            </a:pPr>
            <a:r>
              <a:rPr dirty="0">
                <a:solidFill>
                  <a:schemeClr val="tx2">
                    <a:lumMod val="50000"/>
                  </a:schemeClr>
                </a:solidFill>
              </a:rPr>
              <a:t>Depression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dirty="0"/>
              <a:t>5HT</a:t>
            </a:r>
          </a:p>
          <a:p>
            <a:pPr lvl="1" eaLnBrk="1" hangingPunct="1">
              <a:spcAft>
                <a:spcPct val="60000"/>
              </a:spcAft>
              <a:defRPr/>
            </a:pPr>
            <a:r>
              <a:rPr dirty="0">
                <a:solidFill>
                  <a:schemeClr val="tx2">
                    <a:lumMod val="50000"/>
                  </a:schemeClr>
                </a:solidFill>
              </a:rPr>
              <a:t>Depression and psychosis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dirty="0"/>
              <a:t>Dopamine</a:t>
            </a:r>
            <a:endParaRPr lang="en-US" dirty="0"/>
          </a:p>
          <a:p>
            <a:pPr lvl="1" eaLnBrk="1" hangingPunct="1">
              <a:spcAft>
                <a:spcPct val="60000"/>
              </a:spcAft>
              <a:defRPr/>
            </a:pPr>
            <a:r>
              <a:rPr dirty="0">
                <a:solidFill>
                  <a:schemeClr val="tx2">
                    <a:lumMod val="50000"/>
                  </a:schemeClr>
                </a:solidFill>
              </a:rPr>
              <a:t>Aggression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70B7FBC6-B6ED-CB0A-6224-01CDEFD8B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7" name="Picture 4" descr="mozgovi">
            <a:extLst>
              <a:ext uri="{FF2B5EF4-FFF2-40B4-BE49-F238E27FC236}">
                <a16:creationId xmlns:a16="http://schemas.microsoft.com/office/drawing/2014/main" id="{8E0BF856-D8F4-01DA-B180-54406C745D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428625"/>
            <a:ext cx="8358188" cy="6143625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00E2DA-06AB-DB64-0C31-8E4F47908C92}"/>
              </a:ext>
            </a:extLst>
          </p:cNvPr>
          <p:cNvSpPr/>
          <p:nvPr/>
        </p:nvSpPr>
        <p:spPr>
          <a:xfrm>
            <a:off x="381000" y="1219200"/>
            <a:ext cx="77176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sz="4400" dirty="0">
                <a:latin typeface="+mj-lt"/>
                <a:cs typeface="Arial" charset="0"/>
              </a:rPr>
              <a:t>Mild Cognitive Impairment (MCI)</a:t>
            </a:r>
            <a:endParaRPr lang="sr-Latn-RS" sz="4400" dirty="0">
              <a:latin typeface="+mj-lt"/>
              <a:cs typeface="Arial" charset="0"/>
            </a:endParaRP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3B98B392-1647-A618-9BEC-77EEDE826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14600"/>
            <a:ext cx="2943225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912E7916-CFE8-F353-59AA-3633EF388E25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4000" b="1" dirty="0">
                <a:solidFill>
                  <a:srgbClr val="FF3300"/>
                </a:solidFill>
              </a:rPr>
              <a:t>M</a:t>
            </a:r>
            <a:r>
              <a:rPr sz="4000" b="1" dirty="0"/>
              <a:t>ild </a:t>
            </a:r>
            <a:r>
              <a:rPr sz="4000" b="1" dirty="0">
                <a:solidFill>
                  <a:srgbClr val="FF3300"/>
                </a:solidFill>
              </a:rPr>
              <a:t>C</a:t>
            </a:r>
            <a:r>
              <a:rPr sz="4000" b="1" dirty="0"/>
              <a:t>ognitive</a:t>
            </a:r>
            <a:r>
              <a:rPr sz="4000" b="1" dirty="0">
                <a:solidFill>
                  <a:srgbClr val="FF3300"/>
                </a:solidFill>
              </a:rPr>
              <a:t> I</a:t>
            </a:r>
            <a:r>
              <a:rPr sz="4000" b="1" dirty="0"/>
              <a:t>mpairment </a:t>
            </a:r>
            <a:r>
              <a:rPr sz="4000" b="1" dirty="0">
                <a:solidFill>
                  <a:srgbClr val="FF3300"/>
                </a:solidFill>
              </a:rPr>
              <a:t>(MCI)</a:t>
            </a:r>
            <a:endParaRPr lang="sr-Latn-CS" altLang="en-US" sz="4000" b="1" dirty="0">
              <a:solidFill>
                <a:srgbClr val="FF3300"/>
              </a:solidFill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787CD326-F35E-20A7-0096-080CC120F79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2133600"/>
          </a:xfrm>
        </p:spPr>
        <p:txBody>
          <a:bodyPr/>
          <a:lstStyle/>
          <a:p>
            <a:endParaRPr lang="sr-Cyrl-CS" altLang="en-US" sz="2000"/>
          </a:p>
          <a:p>
            <a:endParaRPr lang="en-US" altLang="en-US" sz="2000">
              <a:cs typeface="Arial" panose="020B0604020202020204" pitchFamily="34" charset="0"/>
            </a:endParaRP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D687E0FD-23DE-64A4-091B-58C98AF49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en-US">
              <a:solidFill>
                <a:srgbClr val="000000"/>
              </a:solidFill>
            </a:endParaRPr>
          </a:p>
        </p:txBody>
      </p:sp>
      <p:graphicFrame>
        <p:nvGraphicFramePr>
          <p:cNvPr id="3085" name="Group 13">
            <a:extLst>
              <a:ext uri="{FF2B5EF4-FFF2-40B4-BE49-F238E27FC236}">
                <a16:creationId xmlns:a16="http://schemas.microsoft.com/office/drawing/2014/main" id="{959D6327-1C4B-9F09-BCCC-799343668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173275"/>
              </p:ext>
            </p:extLst>
          </p:nvPr>
        </p:nvGraphicFramePr>
        <p:xfrm>
          <a:off x="990600" y="1676400"/>
          <a:ext cx="7010400" cy="4019550"/>
        </p:xfrm>
        <a:graphic>
          <a:graphicData uri="http://schemas.openxmlformats.org/drawingml/2006/table">
            <a:tbl>
              <a:tblPr/>
              <a:tblGrid>
                <a:gridCol w="701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2350">
                <a:tc>
                  <a:txBody>
                    <a:bodyPr/>
                    <a:lstStyle/>
                    <a:p>
                      <a:pPr marL="88900" marR="0" lvl="0" indent="-88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r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epresents a condition characterized by cognitive impairment, which can be </a:t>
                      </a:r>
                      <a:r>
                        <a:rPr kumimoji="0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amnestic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or </a:t>
                      </a:r>
                      <a:r>
                        <a:rPr kumimoji="0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non-amnestic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, with preserved functionality in daily life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, in the absence of criteria for dementia diagnosis.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tabLst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88900" marR="0" lvl="0" indent="-88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46088" algn="l"/>
                        </a:tabLst>
                      </a:pPr>
                      <a:r>
                        <a:rPr kumimoji="0" lang="en-US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</a:t>
                      </a:r>
                      <a:r>
                        <a:rPr kumimoji="0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mnestic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MCI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46088" algn="l"/>
                        </a:tabLst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increased risk for progression to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AD</a:t>
                      </a: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01" name="Group 37">
            <a:extLst>
              <a:ext uri="{FF2B5EF4-FFF2-40B4-BE49-F238E27FC236}">
                <a16:creationId xmlns:a16="http://schemas.microsoft.com/office/drawing/2014/main" id="{F6DE296B-924B-3812-5E43-9D24C414DB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58421"/>
              </p:ext>
            </p:extLst>
          </p:nvPr>
        </p:nvGraphicFramePr>
        <p:xfrm>
          <a:off x="381000" y="533401"/>
          <a:ext cx="8458199" cy="6218500"/>
        </p:xfrm>
        <a:graphic>
          <a:graphicData uri="http://schemas.openxmlformats.org/drawingml/2006/table">
            <a:tbl>
              <a:tblPr/>
              <a:tblGrid>
                <a:gridCol w="2560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6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1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3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Normal aging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Symptoms of MCI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Symptoms of Alzheimer's disease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</a:t>
                      </a:r>
                      <a:r>
                        <a:rPr kumimoji="0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orgetting parts of an event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</a:t>
                      </a: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orgetting entire events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</a:t>
                      </a: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orgetting entire events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kumimoji="0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ften has delayed recall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r>
                        <a:rPr dirty="0"/>
                        <a:t>arely has delayed recall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 recall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368">
                <a:tc>
                  <a:txBody>
                    <a:bodyPr/>
                    <a:lstStyle/>
                    <a:p>
                      <a:r>
                        <a:rPr lang="en-US" dirty="0"/>
                        <a:t>u</a:t>
                      </a:r>
                      <a:r>
                        <a:rPr dirty="0"/>
                        <a:t>sually able to follow written/spoken instructions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</a:t>
                      </a:r>
                      <a:r>
                        <a:rPr dirty="0"/>
                        <a:t>ually able to follow written/spoken instructions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  <a:r>
                        <a:rPr dirty="0"/>
                        <a:t>radually becomes unable to follow written/spoken instructions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4368">
                <a:tc>
                  <a:txBody>
                    <a:bodyPr/>
                    <a:lstStyle/>
                    <a:p>
                      <a:r>
                        <a:rPr lang="en-US" dirty="0"/>
                        <a:t>u</a:t>
                      </a:r>
                      <a:r>
                        <a:rPr dirty="0"/>
                        <a:t>ses notes as reminders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</a:t>
                      </a:r>
                      <a:r>
                        <a:rPr dirty="0"/>
                        <a:t>sually able to use notes as reminders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  <a:r>
                        <a:rPr dirty="0"/>
                        <a:t>radually becomes unable to use notes as reminders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1418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n</a:t>
                      </a:r>
                      <a:r>
                        <a:rPr dirty="0"/>
                        <a:t>o significant impairment in activities of daily living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 significant impairment in activities of daily living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emory loss interferes with activities of daily living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4368">
                <a:tc>
                  <a:txBody>
                    <a:bodyPr/>
                    <a:lstStyle/>
                    <a:p>
                      <a:r>
                        <a:rPr lang="en-US" b="1" dirty="0"/>
                        <a:t>u</a:t>
                      </a:r>
                      <a:r>
                        <a:rPr b="1" dirty="0"/>
                        <a:t>sually able to take care of oneself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u</a:t>
                      </a:r>
                      <a:r>
                        <a:rPr b="1" dirty="0"/>
                        <a:t>sually able to take care of oneself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g</a:t>
                      </a:r>
                      <a:r>
                        <a:rPr kumimoji="0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radually becomes unable to take care of oneself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492" name="Rectangle 4">
            <a:extLst>
              <a:ext uri="{FF2B5EF4-FFF2-40B4-BE49-F238E27FC236}">
                <a16:creationId xmlns:a16="http://schemas.microsoft.com/office/drawing/2014/main" id="{54262656-2551-F61C-B365-8D4A2FE03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5" y="13010"/>
            <a:ext cx="7030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1. Differences between normal aging, MCI, and Alzheimer's disease</a:t>
            </a:r>
            <a:endParaRPr lang="sr-Cyrl-CS" altLang="en-US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6516417-3FF5-FE0E-87C1-9AEA310649C2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3200" b="1" dirty="0"/>
              <a:t>Necessary criteria for the diagnosis of "MCI due to Alzheimer's disease"</a:t>
            </a:r>
            <a:endParaRPr lang="sr-Latn-CS" altLang="en-US" sz="3200" b="1" dirty="0"/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35CF9725-AC3E-5143-D586-763B0E0F70A6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57200" y="1752600"/>
            <a:ext cx="4038600" cy="4525963"/>
          </a:xfrm>
        </p:spPr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c</a:t>
            </a:r>
            <a:r>
              <a:rPr sz="2400" b="1" dirty="0">
                <a:solidFill>
                  <a:srgbClr val="FF0000"/>
                </a:solidFill>
                <a:cs typeface="Arial" panose="020B0604020202020204" pitchFamily="34" charset="0"/>
              </a:rPr>
              <a:t>hange in previous level of functioning</a:t>
            </a:r>
          </a:p>
          <a:p>
            <a:pPr lvl="1"/>
            <a:r>
              <a:rPr lang="en-US" sz="2400" dirty="0">
                <a:ea typeface="+mn-ea"/>
                <a:cs typeface="Arial" panose="020B0604020202020204" pitchFamily="34" charset="0"/>
              </a:rPr>
              <a:t>p</a:t>
            </a:r>
            <a:r>
              <a:rPr sz="2400" dirty="0">
                <a:ea typeface="+mn-ea"/>
                <a:cs typeface="Arial" panose="020B0604020202020204" pitchFamily="34" charset="0"/>
              </a:rPr>
              <a:t>atient</a:t>
            </a:r>
          </a:p>
          <a:p>
            <a:pPr lvl="1"/>
            <a:r>
              <a:rPr lang="en-US" sz="2400" dirty="0">
                <a:ea typeface="+mn-ea"/>
                <a:cs typeface="Arial" panose="020B0604020202020204" pitchFamily="34" charset="0"/>
              </a:rPr>
              <a:t>i</a:t>
            </a:r>
            <a:r>
              <a:rPr sz="2400" dirty="0">
                <a:ea typeface="+mn-ea"/>
                <a:cs typeface="Arial" panose="020B0604020202020204" pitchFamily="34" charset="0"/>
              </a:rPr>
              <a:t>nformant who knows the patient well</a:t>
            </a:r>
          </a:p>
          <a:p>
            <a:pPr lvl="1"/>
            <a:r>
              <a:rPr lang="en-US" sz="2400" dirty="0">
                <a:ea typeface="+mn-ea"/>
                <a:cs typeface="Arial" panose="020B0604020202020204" pitchFamily="34" charset="0"/>
              </a:rPr>
              <a:t>h</a:t>
            </a:r>
            <a:r>
              <a:rPr sz="2400" dirty="0">
                <a:ea typeface="+mn-ea"/>
                <a:cs typeface="Arial" panose="020B0604020202020204" pitchFamily="34" charset="0"/>
              </a:rPr>
              <a:t>ealthcare worker in contact with the patient</a:t>
            </a:r>
            <a:endParaRPr lang="sr-Latn-CS" altLang="en-US" sz="2400" dirty="0">
              <a:ea typeface="+mn-ea"/>
              <a:cs typeface="Arial" panose="020B0604020202020204" pitchFamily="34" charset="0"/>
            </a:endParaRPr>
          </a:p>
        </p:txBody>
      </p:sp>
      <p:sp>
        <p:nvSpPr>
          <p:cNvPr id="20484" name="Rectangle 8">
            <a:extLst>
              <a:ext uri="{FF2B5EF4-FFF2-40B4-BE49-F238E27FC236}">
                <a16:creationId xmlns:a16="http://schemas.microsoft.com/office/drawing/2014/main" id="{B8A21C57-A128-1FC2-ABA1-D4709B539F1A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648200" y="1752600"/>
            <a:ext cx="4038600" cy="4525963"/>
          </a:xfrm>
        </p:spPr>
        <p:txBody>
          <a:bodyPr/>
          <a:lstStyle/>
          <a:p>
            <a:r>
              <a:rPr lang="en-US" sz="2400" b="1" dirty="0">
                <a:solidFill>
                  <a:srgbClr val="002060"/>
                </a:solidFill>
                <a:cs typeface="Arial" panose="020B0604020202020204" pitchFamily="34" charset="0"/>
              </a:rPr>
              <a:t>i</a:t>
            </a:r>
            <a:r>
              <a:rPr sz="2400" b="1" dirty="0">
                <a:solidFill>
                  <a:srgbClr val="002060"/>
                </a:solidFill>
                <a:cs typeface="Arial" panose="020B0604020202020204" pitchFamily="34" charset="0"/>
              </a:rPr>
              <a:t>mpairment in one or more cognitive domains</a:t>
            </a:r>
          </a:p>
          <a:p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p</a:t>
            </a:r>
            <a:r>
              <a:rPr sz="2400" b="1" dirty="0">
                <a:solidFill>
                  <a:srgbClr val="FF0000"/>
                </a:solidFill>
                <a:cs typeface="Arial" panose="020B0604020202020204" pitchFamily="34" charset="0"/>
              </a:rPr>
              <a:t>reserved independence in daily life</a:t>
            </a:r>
          </a:p>
          <a:p>
            <a:r>
              <a:rPr lang="en-US" sz="2400" dirty="0">
                <a:cs typeface="Arial" panose="020B0604020202020204" pitchFamily="34" charset="0"/>
              </a:rPr>
              <a:t>a</a:t>
            </a:r>
            <a:r>
              <a:rPr sz="2400" dirty="0">
                <a:cs typeface="Arial" panose="020B0604020202020204" pitchFamily="34" charset="0"/>
              </a:rPr>
              <a:t>bsence of criteria for dementia</a:t>
            </a:r>
            <a:endParaRPr lang="sr-Latn-CS" altLang="en-US" sz="24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4741EA93-0705-8208-24E0-A7D8A47926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152400"/>
            <a:ext cx="8305800" cy="1371600"/>
          </a:xfrm>
        </p:spPr>
        <p:txBody>
          <a:bodyPr/>
          <a:lstStyle/>
          <a:p>
            <a:r>
              <a:rPr sz="3200" dirty="0">
                <a:solidFill>
                  <a:srgbClr val="000000"/>
                </a:solidFill>
                <a:cs typeface="Arial" panose="020B0604020202020204" pitchFamily="34" charset="0"/>
              </a:rPr>
              <a:t>Simple tests for assessing cognition in MCI</a:t>
            </a:r>
            <a:endParaRPr lang="en-US" altLang="en-US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86155D00-3064-266B-ABE9-F7AD0F1DB11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0" y="1600200"/>
            <a:ext cx="8610600" cy="3810000"/>
          </a:xfrm>
        </p:spPr>
        <p:txBody>
          <a:bodyPr/>
          <a:lstStyle/>
          <a:p>
            <a:pPr>
              <a:spcBef>
                <a:spcPct val="30000"/>
              </a:spcBef>
            </a:pPr>
            <a:r>
              <a:rPr sz="2400" dirty="0"/>
              <a:t>If formal cognitive testing is not possible, cognitive status can be assessed using </a:t>
            </a:r>
            <a:r>
              <a:rPr sz="2400" b="1" dirty="0">
                <a:solidFill>
                  <a:srgbClr val="FF0000"/>
                </a:solidFill>
              </a:rPr>
              <a:t>simple informal techniques </a:t>
            </a:r>
            <a:r>
              <a:rPr sz="2400" dirty="0"/>
              <a:t>(such as asking the patient to repeat "Marko </a:t>
            </a:r>
            <a:r>
              <a:rPr sz="2400" dirty="0" err="1"/>
              <a:t>Petrović</a:t>
            </a:r>
            <a:r>
              <a:rPr sz="2400" dirty="0"/>
              <a:t>, </a:t>
            </a:r>
            <a:r>
              <a:rPr sz="2400" dirty="0" err="1"/>
              <a:t>Kne</a:t>
            </a:r>
            <a:r>
              <a:rPr lang="en-US" sz="2400" dirty="0" err="1"/>
              <a:t>g</a:t>
            </a:r>
            <a:r>
              <a:rPr sz="2400" dirty="0" err="1"/>
              <a:t>inje</a:t>
            </a:r>
            <a:r>
              <a:rPr sz="2400" dirty="0"/>
              <a:t> </a:t>
            </a:r>
            <a:r>
              <a:rPr sz="2400" dirty="0" err="1"/>
              <a:t>Ljubice</a:t>
            </a:r>
            <a:r>
              <a:rPr sz="2400" dirty="0"/>
              <a:t> 14, Belgrade, Serbia" or finding and remembering the names of 3 objects like "please find where we left the pencil, coin, paperclip" in the</a:t>
            </a:r>
            <a:r>
              <a:rPr lang="en-US" sz="2400" dirty="0"/>
              <a:t> outpatient</a:t>
            </a:r>
            <a:r>
              <a:rPr sz="2400" dirty="0"/>
              <a:t> clinic.</a:t>
            </a:r>
            <a:endParaRPr lang="sr-Cyrl-CS" altLang="en-US" sz="2400" dirty="0"/>
          </a:p>
          <a:p>
            <a:pPr>
              <a:spcBef>
                <a:spcPct val="30000"/>
              </a:spcBef>
            </a:pPr>
            <a:endParaRPr lang="en-US" altLang="en-US" sz="2400" dirty="0"/>
          </a:p>
          <a:p>
            <a:pPr>
              <a:spcBef>
                <a:spcPct val="30000"/>
              </a:spcBef>
            </a:pPr>
            <a:r>
              <a:rPr sz="2400" dirty="0"/>
              <a:t>It is important to note </a:t>
            </a:r>
            <a:r>
              <a:rPr sz="2400" b="1" dirty="0">
                <a:solidFill>
                  <a:srgbClr val="FF0000"/>
                </a:solidFill>
              </a:rPr>
              <a:t>that repeated assessment of cognitive functions</a:t>
            </a:r>
            <a:r>
              <a:rPr sz="2400" dirty="0"/>
              <a:t> is necessary in the further monitoring of the patient.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95D7F-0CB9-9B3F-34D9-B4E4EA4311CC}"/>
              </a:ext>
            </a:extLst>
          </p:cNvPr>
          <p:cNvSpPr txBox="1"/>
          <p:nvPr/>
        </p:nvSpPr>
        <p:spPr>
          <a:xfrm>
            <a:off x="838200" y="971550"/>
            <a:ext cx="7443788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sz="4000" dirty="0">
                <a:latin typeface="+mj-lt"/>
                <a:cs typeface="Arial" charset="0"/>
              </a:rPr>
              <a:t>Diagnosis and evaluation of patients with </a:t>
            </a:r>
            <a:r>
              <a:rPr lang="en-US" sz="4000" dirty="0">
                <a:latin typeface="+mj-lt"/>
                <a:cs typeface="Arial" charset="0"/>
              </a:rPr>
              <a:t>AD</a:t>
            </a:r>
            <a:endParaRPr sz="4000" dirty="0">
              <a:latin typeface="+mj-lt"/>
              <a:cs typeface="Arial" charset="0"/>
            </a:endParaRPr>
          </a:p>
        </p:txBody>
      </p:sp>
      <p:sp>
        <p:nvSpPr>
          <p:cNvPr id="22531" name="AutoShape 2" descr="data:image/jpeg;base64,/9j/4AAQSkZJRgABAQAAAQABAAD/2wCEAAkGBxQSEhQUEhQUFRUWFxgVFBUUFBUUFBQUFBUXFxQVFBQYHCogGBolHBUUITEhJSkrLi4uFx8zODMsNygtLisBCgoKDg0OGhAPGiwkHyQsLCwsLCwsLCwsLCwsLCwsLCwsLCwsLCwsLCwsLCwsLCwsLCwsLCwsLCwsLCwsLCwsLP/AABEIAK4BIgMBIgACEQEDEQH/xAAcAAABBQEBAQAAAAAAAAAAAAACAQMEBQYABwj/xABCEAABAwEFBQUGAggFBQEAAAABAAIDEQQSITFBBVFhcYEGEyIykUKhscHR8AdSFCNicnOC0uEVNJKishYkNVOzM//EABkBAAMBAQEAAAAAAAAAAAAAAAABAwIEBf/EACQRAQEAAgICAgICAwAAAAAAAAABAhEDEiExMkETIlFxBDNh/9oADAMBAAIRAxEAPwC9Ay+9E8z6pqmA5/VOsz9VFsTMh0Wj7NWPwGTU1aBwwqVnGZfe9arZbrsIAww14lbxKrCZV1p4ff8AdGJ6jHRQrTaAKm8FqiKTa9lbQmmWmdTpnxWEtj3NeWnfXDDHnwW7tswPxWQtJF9xI+annlqLceG60n4dbTdV8LiS2l9tdHe0BwW6dmf3h8Fgew1DMaD2TX3Lev15grWN3NpcmPXLSQ9C3IdEr0LcvvetsCizcii0QR+ZyKI/FEDh5kTMz96oPaRtzKQOKLb8m8wpO9RtoeUcwnQ4KSozMgnyqZfSeH2yGzz/AN9J/Fk/41+a1sORWRsf+fm/in3xNK10WRTvxZx+TmeUrnac0jPKVzshzUVi2nROaDom7Toj9kdEyc7NDNoidmgm0TA48kL8kseXVI7LqkCw6ogfF0QQ6oh5jyQAy5JHacl0pSHTkgCkyHNAET8hzQhMH1y5ImTzvTr8ynG5j70U2wbGllyF0Z3n1Az0wxWksmwIo6FwL3b3ZV/d+qjMbVLWd2Ts10xoMGjNxyHDmnLTtDuXOa/AjTiNFrhKBgKAaUwG7D3LL9uLKDGZmipb5xvZvPJbuNxm4eFmV1We2p2hwNzdU09MNKnBZuPbEr5TibowNCTT1OfFJPaGuaRlXXcQQfkoFmjbG513WhxNTqMfUnquW523bux4sZjrS1tG1HtwIqOZOPHDJQJJhi4uGKQvrioNsiaQcKkn7w1Rb2pY49Z4bv8ADN190zm0LWgNc4HInEDngt5J8mrIfhg4foz2gULHBv8ALSoHqXeq178ug+K6MZrHw4+W25XaQ9A3JE7JC3IrSYmeY8kUfz+aBvmPJGz5/NOAh8yIHEoDmi1SB0FRrf5fRPtKYt/kRQjQWmtRQ+E0yoNCKb8CMVYHRVv6ScGtBJrQ1DgAMcQaYjBWBOSrl6ieH2yFn/8AITfxR74GLXx5FY9n/kZf4rPfBGthHkUX4s4/IjPKUj8hzXM8pSPy6qSwrTonPZHRNWnROeyOiZOdmhmyCJ+aCbIIoHHkhdkljOHVC/LqgFi1RDzdEMSIebogAlKR2nJJKldpyQBPyHNCErsuqEJg+VyQrkySaoXFNMNak76DoukemEG1itWVoT5Tx3KqZa77KnUUcMxuIKsttPDY7w81Rdpvqs/BaAHOpgHGvDHFblLTA9pLD3E1B5HVLOWreYr8FXkYVFD8VpO0u0LLaJYbLfLnmZjXOZlHeN1wvkUJNchVX7exFkuht2TXxd4699PcuLk4/wBv1d+PNrGdnnvfYUKuux+xTarQHOb+picHOJFQ52BDPvTmtDL+HcJBuyyh2hddcBzFBX1Wi7O7KbZYe7aS7Euc4ihc48NMAB0Rjx6vks+aWeEyxWOOJpEbGsBJJDRSp3lPOy6fNKELsuhVnKfOSFmqIZIWoIo83RG1APMOSJuqcDnZotUL80uoWQNqYt/kPJOtOKat3kPIp0IUtruuhHi8QIoATjQUJ4DHFM2jbLXQzlt6sTu5eMiHua0j3SMPVMRWj9cwAGoa4Zg50qfTRUDZaR7WO63M9DHZQVTL0nidsMxNtcSKEyRf/JgW6bqsHAf+9JGRfCR1a0LdtyKeXxLH5Bj8pSP8q6PylI7yqSorTp0Tns+iatGQTh8v3vQRX5oZcgifmEEuQToFFkhdl1SxZJHZdUAUSX2uiCLJF7XRANypTpyQypTpyQBOy6oQidkEITB5ckquTI6mZz4TwxRuTdcVoKjbD6iIDeXH+UU+az20Y7pI0ONOBOI96utoRkS4nC74OGNSFXbRZUDqPdX5Ipx5Ptu6bdJ3eYfGCBq6jQfl717dY3gtYW5EYcqLxdkVdrSM0EzHdCwP+q9Y7Py+BrNGhpb+68VFfRS14quf1/S9acPvcuj1SRpGHNJg6ELsvVKELvr8EyPtOCRi5h8I5JGpAo8wRjVN1xCMHEpwFfmuriEjzikrkkDjTim7Z5DyKIHFDafKeRTDBC1vinc6jSb5DS4lzS01AaaZEHCg3hE9hDNrYHG0wSAUzBjs9ab8Wu9FFt9jfW0PaQ7xYAXrzTeqDSmXELd2axx93S42jw2/QDxc96pfSWF8sSyelovYYCA4mgqBqdBgt7Y7U2QOuua6gxuuvUPNYDaFg7ueWOoPgixpv7zRabsfs4wxyVdeLrpypSgPFO/AsfmvYsikcfCuhyKR3lUlhTnAJw+X73pqbIJz2enzQQpDiEEuSV6SXyp0FhyKR2XVdDkUhyKAKLJKD4uiGPJKM+iYNyFKdOSGT5JScBySA3ZdUAROOCAJg9VckqkTIZKFy4lctBXbdirGXDNniHTP3LNWi13qcSKehqtnOAWuB1B94Xn3dG+Bo3DqT9Ag4y1oslzapk0ecOcUEf8AWt92efUvO660fyg/VY3aGNubWlBI4YHGj4GVru8q0+w5wx1Bi2uJOeJoD8FnXit2+msjXNzSMOK4ZqZHAuI++iQFLXNBDiPhHJKhh8oXIMTziEQOJTTzknAceicIrykrkkeUlcEjOA4rpvKeqAnFdKcD1QGLdK55kaZALr3gC5R7BeNKOp4mHwn1Wzs+DGjcG48qLy/btsdHO4xn9YS5tKBwuE419y9KsDv1Mdc7ra+gVcvUQ4/dZjb3+df/AA4f+UiuuzNoDmyANAukAkGtc89a4aqk7Rf5w/wovc+RWnZNoHf7y4V/3J34Cf7F7AcCuPlQwZFKfKVFYspwHROez0TMhwanK+E8kwJ+iSTyrn6JJPL1QRYcikORSQaricCmBRZJQcf5UEZwRDMfuoBuT5JTk3khfql0agDOXVAETsuqAJg6uQ1SpkJ5XAJHJX4UWgZtB+CyO0m3ZeBxHwK1luOCzW3Yi5lW4ubiBvGo+9yBHmVotgday+uIlcKbxdcA73ALY7NtjbgF1wJ0wx3Febx2itsv3cC5xplvW12db21xBZxIBHxSjV+no9ilvNa7eNc9E7qqrYdrDg1oxGJBxp71aPOKnZozui4ZlDXBcDj0SByE4eqVBCcOpSkoDnnJOVxTMpwHNODPoiE55ySOOCVzDhguMLqf3RTI5yR5wKI2c8PVEYOIQHl1ts7haJnNbUmQ1cTSgrUAcKL0awvHdMx9kZ8lU2nsyL0kjp6Am9QR4imWJdyVftO21Ia3BrfCOiefJqM8PDlcqPtC0m1Xm4jumioxFQ95pzoVadlgQZ6ilSCOPmWbtVrETA4eImpJrQAAVKf2ZtN/glY+61wF5rvEwtzOooaVx0WJzbmrF7/i+e0vlt7OcCl9koNnWmKRt6M1bzy4FTu6G5b+krNVCkPhana+HopHdN3Je7G5BI0hySSHw9VK7sbkhjG5ARoDmkrgVKEQGiTuRuTCPGcEoOI5J7uwNF1wIJEfqlJwb1T5iG5MTzRsLWuIBcaNGOZySOSjccE2CpNwIe6G5Mja5O92EiexoEcmAOlME417ScSqnZExeyhFCCRTgcQfiplslELcBfkPlb83bgqUibYtLI2EvcG7t55DVYrau3HCN0kbQ1oBLXSZvO5ra5cVdO2cSe8nrI85DTk0bk7FYGVL5QwAClDjQbscByT0HijmOvRyyNLS95cMC0ODrznkLQWO1F3lYxrR7Ts/WuK3dp2ay0xNidW7eBZvLmuJ8Ncm0LhyUTanZCORze6cIQ0Ud4al1MAQC7wlGtHv6MbAtoa5rvMaEVpQUPHVaeK2hxyI+B5LOR9m52UDe6LdLpNSN5va9Ve2bZ8jRljzCVxl9lvSyBwVHt3Z1pe4SWW0mNwaP1cgrC6muGLSdc8tEX/UdnYS10gDgSCLrhQg0Iy3qo2j2hE57uMEM9onAvG7g1Rysw87VxwuV1pLsG35zFWQRB4rfLKlmuLalQJO0srXCt6lRTIs6gZBRpZwMhUHT4qJa5rpboXnwtHiqfy03rn7W11zDGT09LsUgkY19MCA4DmpTpgMzRYRs3cxiS1PETGjwNBJeQB5S3fwHWio9oduHOkuRNuNpeLjRz3DdgaNVe8ntz/i3fD0q1bVazn96Ktl2y8nDDgPqsfsS3Wi3SARRd3ED45X+Kg4DK9hgMVs49kAHze7+6Xa30LhMfaRs6R5q5xNCKD6qS+ZCBQUGiZlWowZtNovVbXd7z/ZUVqsbSTvHv8Av5pzbE5jIdpkfkfVV9v2kKNOdW3sAa0GdafHklZNeW8Llv8AUtxlRXStAeKjzWZjmiKpEfirTCupHJRXkEAucKnEUO/Ic1e2PZt0NdMK1qCypDmgjM0zPBRwwyyuo6ss8cJuq/s9tMwzeCMiAihJOLuLG7hvNNV6ZZ5g5rSDUEYFefbQ2ZJ3ZNmaH4eVxAeBTAN0PuKgdktsWiKV0crXgNbeDXNLSK4kAEa4q+GOUvWxzctxynaPVKpVXu2zZw2+6eFrcCS6VjaV31OBVPbfxC2bECTa4300irKf9uCppBqUizvZ3txYra65BL+s0jkHdvd+6D5ulVo0gRMw2pj63HA3TQ8Cmtq20QxOeSK0N0b3Uw+qz3YSMuE02Ia8hrQf2Kkn/dToVm5ftpuY/rcmpSIJZ2t8zgOvyWc2z2rayrIfE/3Didw4lFyk9ljhcvTQWq0tjaXOOHx4BZnZdnktNo75+Ecbqjc54yA4N1PDmoke1XzuEbiHlraucMGip3a8+ClQPutDK0Y2tBXAVJJ54krFy3V8cOs/6se0e3m2dnho55NGgY41y5qfsi197E11akeFx0LgPFThX4Lz2WCWWUxQVlf7UjqUiDiRho0UrliaL0PZVhbZ4mRMxDRSpzcTiXHmalPDK27Y5McccZJ7S1y6qRURYbY22Xd9+pDng0Y8gFzW1yJOQotFJNI2rn3a76Cqas9lYwBjGtaxoo1jQGjjgFG2hfrgbzd2o6olGim0OfiSQ3cDieZSCAvxd5cw3TmSqd1umacIbw0vPp7gD8U3Pap5PPdA1bV130FK9StTKQWLkW6hPdi+7K9kxg3B2vRRnWh1aySAfssp8c1AbE8jxyEN3NoxvQDE+qlWfZ0Yxc3De7EnkEfkHVPg2g2oF4gDEkkmvBWUe0WHJ4PJQmQMaKljR/KPoo1st0TDdDA559kNBPN25O8sLq8/7R2+P9MtGoEh9aCvvqksktSC3AbyVd7X7KQSgvDDDKSXG74WuJNTebU48Qse0tY65jUeYEnCma48sd3bsx5ZJpb2q2GuGJ1Og6DJXjduRQQd4IyXmrWudiX01rSjBjkPem+wM7XPkZQFr2uwIBBu0GXIlbksbS7QU3UFPRPHGsZ8m/Gnh+0LdLaC90pJc7dk1lR4Rwp8VquyvZ6r2zygAUF1hFb4GILtwqctVsbXsmCheIYw/wDMGNB46JmNyXXV8tXk3NRYxWggUAAGgAoB0ClQzYYqrY5TIVuVGxM7yqkQwA6Kus7qvA+8FbNcPvBbnkr4Vdu2Y14LSae9Uk/Z40wkBIFB4aaa556rVWoa/FUO2ZiyNzhoCfQJ0S2XcYO17a/RJ2C0xkFlXMbHR4dUUv3jQClTpVOWn8RICK93NXdRuPM3qLB7e2060ymR1aUo0aAa05mqrHPNFXD9ZqM55XK7rX7V7fWmVt2I9y3e0h0hG6+RUdKLNS2qR7rz3yPd+Z73Od6k1UVrtdFxlpmtbYPl+O/73ou8BzUbvRmua6qNg+GjMGhGIOoO8UoQt52X/E61We7HaB+kRDCpNJmt4PPmp+1nvXnxcNUjXV4BF0Ht3aXtNHaGxvgJdGWVBLSDVxxBacqUAVXZ9ryRx3A54biaVIFTmaD4KtsXdiCIRvEjWtAw1IGNRpmcCoFttIJ15HUnXgNy83O25V6OGMmMW9o2jI4Hx3R7VDeOOlRgOShi00HgqbxGLjSp0wKqH7Ra1viIbupnyAWft23XF7S3ytcHCubrpwr9FrDjyyZz5Ji9c2SWwMILqveavdx3DgFzu8tr2w2et1rqyy43WgaV1OOS8tO3jK9rGufR72t5B7g2oGpxX0dZ4GQsbHG0Na0Ua0AACnzVccLfaefLJ8TezNnRWZlyJtAcSSaucd7nHEqYCopeuvqrnvlMvrlEquTJXOkxwOlKqHbNphpuR+N59G8Sqia1OkNG+qRk7Y608TjmVPs3pYSi6L0pqdBryAUSSYDF+Lj5WDTi5QJbS5zs6nQJ0uZD4pj4tGDFx57lnZ6WNkYT4347qZDg0fNKbd47sYEsoGQP6uEb3u0+J0VBarbNOaNHdtyA4IWTiG81p8N2hO80c57zxNB0ACOx9Uu07Xc+QxxvFQaSTHAA/lhGg/aOKmM7uy1Jd3krtK1xO8rL9m5AGGVwqLxuj87hkOW9Wlmhc5195qSa+qWxpOfM4glxxOgWL7SwFz23BQvwe7g3540WqtMugVBto4s5H4pU5Evsa8MtMTRgDVg/0OXpDnYryzs8+lssw/b+LSvUHHHonjfBZezUzsCqloIJG4qwtDsDy+aBsYLhxH9k/dKeAwMVpZ4sE3HCApcZWpCtRYm0lb1+Csr5+8VW2jB7Tx+OClh/FEFOuxBy6fRU+047zHDeCFbg7/gq+3DNaJ82WuEse9hza5zfQkJmq0n4gWDurW91KCSjxzAAd8As1VUlZcTu6hA51SEaFzUwIoga8k1Wqda1BFArmukeuc7imXvQEnZ+0nwuqw0r5ho4cVLtm2C7Bvh36k8yqU5qds6wPleGRtLnHQAmg3ngsXGW7rcyutQrXlxpQuJ0AvE8hqrqwdj5ZgHPAiB3gl3+nT1Wp2BYYrIKBj5pz5i1oJH7JoSIxzNd6sLRtaRpALIYq5B7zJKeUcYPxWMuX6jUw/lSbF7FRwTxSvkc8Rva+5cuhxaagXqnC8AvQrd2sI8kZrrfOXIDNUln79w8dy6fzMue68SOoQvhJqA4VFfFo3Dfgp9611jR2HtKDhIKEUqW5Y8CVKbtupN0N4B1akb8FjoI7+IBo0a53hXHp80zsy1Elz6+0QP3Rh8kd6Osbn/GH/kZ6lcs7+kjcuR3o6RCfbBSlaD4pl9pA1u88SeTc/WilsszRkxoRCAflb6BQ/Kp+NCjtbsohcrm92Mh5fl6KM+RjMSS5284lW5gG4eiiO2YytRWvHGnJH5N+z6I8dtIY6R2GBut1pvPNR9h7PdaWOfI4ta8gyU8xaCSyNpyFczzVsLKzItB4kVJ5lWtlDWNDI2igxNBQVOa3hl2rGU0rI7KLwDWXWtwa0CjWtGgT1ofdFBmnZZiKgff3RQZjUqjBl+XNVO2xjGeBHwVnK+ppuVb2g8rTxp6j+yy1FbYLWY52SNFS01AORNDgtaO10hLf1IAwvYkmmt0YLG7ONJYz+23/kFunxDcFjLPq1MZTh7Qxm9eDmCmBdiTjlRqk2LbEbnRgOFXAgDI5nMaKpmsTTmAordmhrg9tQ4EEHPJE5BcHoEb0816rbJNUAqW1y6URW0VbVLHJXqudiCFEs76Ybj/AHS+ws4zzTNuCJjkk4q1aJ5r+I2zBJGHAeJuI+i8qK9z2+y80heP9oLCY5CdHE9Dqt40qq6pHgapSUOvIe8rRCiaB9ErnpA5C4oDiU09yVzlJ2Vs988gYwEk+4alZtB/YWx32mQRspXNzjkwbzv5BenWOyWewx3Wirj5j7bz+0R8Bgu2VYY7JEGCl7NztSaY4qLJbW3iWtvyHIu8jB8yufPPfiLY46PGSWQZizxbm0DjyAVls6yxQtvNbdrm92MjuLnHGijWOz3R3kpvOzq7IdNOieZGZTfkwZ7LTgXftOG7gsNn++MmNDd00LuPAKO6C+fF4tzR5B01UuR1czQblGtO1Y4hganggJrYg1uJDQOgCrH2+N9WxRGbe40az/UcfQKtEj7S6r/JXBunM71csIaAAKcEyV/+GO/9YHD9Jmw9y5WferkA7DJUY4EYOHH6HNFVMWg3HB2+jSN4Jw6gn4qZRQyn3FMb9G11EYC6qw1sNFLZN4aZcVFTcz6BV4vFT5PMN2iTH7+9VDklS2hyizOVk4KM4qJt8Vj5EfMKTAUxtj/8ndPiEBQQOoQdxB969AXnYcvRmGoHIfBTzUxBdQuanqBDdWDWGyJvDTdgrVrln7FJR1N/yVvG9dXHdxDKeVhG5RZxR1d+CON6N7bwWqy6J6ee/BQGuoUcz/Cg1TtFocDVYnbWz2Gt4Vwpitu+xd5kaDXU9Bkm2dnYQbxY1zvzOF4+/Jax2VeJ2/Z7mEkAlu+lQOZUAr3m1bEY4UIFN1MF5z2s7INhBkicABiWGv8AtOnJUYYuqEogKkDfgthsT8OZrSLzpYmNO6853vaAkbIWGyPmeGMFSfskncvS+z9g/RI6UY558xb4Xcqk4+5WGx/wxfZ3FzLS2tKeKIn3h4V0/s1aG+3CR+68H5qWcyviN4WRl+5fO41DmtBxqKeis4bNHEK4DmQE5aonQ4uDTyJ/pCrJNrw3qGIk7yQo9aruHZtotrWl+nlHsA7+JQOtcr9FY2MX/LGwcyforOLZcxyEQ/md/Sn1pdozX6FI/MkDmnotit1qVpf8CtJydCOr/wClNf8AT9srjLZ6bqSV9f7J9KXaIMNluigFE53G+nqpD9hWke1F/qf/AEqHaNi2mhAfEON539COl/gdoOg/MFyqD2TtP/ub/rd/SuT6Uu0f/9k=">
            <a:extLst>
              <a:ext uri="{FF2B5EF4-FFF2-40B4-BE49-F238E27FC236}">
                <a16:creationId xmlns:a16="http://schemas.microsoft.com/office/drawing/2014/main" id="{C2B582DF-CF00-E449-CF54-B48B43D7F8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2532" name="Picture 3">
            <a:extLst>
              <a:ext uri="{FF2B5EF4-FFF2-40B4-BE49-F238E27FC236}">
                <a16:creationId xmlns:a16="http://schemas.microsoft.com/office/drawing/2014/main" id="{340D1F5B-EB65-5D9E-AB91-FD6C4386F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09913"/>
            <a:ext cx="2762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>
            <a:extLst>
              <a:ext uri="{FF2B5EF4-FFF2-40B4-BE49-F238E27FC236}">
                <a16:creationId xmlns:a16="http://schemas.microsoft.com/office/drawing/2014/main" id="{06674CB9-38BD-AF84-8CC6-C9F9BD618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05138"/>
            <a:ext cx="2600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696C44B-4800-AA8D-93E6-54DEABF501A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/>
              <a:t>What is dementia?</a:t>
            </a:r>
            <a:endParaRPr lang="en-US" altLang="en-US" dirty="0">
              <a:cs typeface="Calibri" panose="020F0502020204030204" pitchFamily="34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D3FF44A8-6769-9D06-5D3D-CD95BC687200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643063"/>
            <a:ext cx="8450262" cy="4191000"/>
          </a:xfrm>
        </p:spPr>
        <p:txBody>
          <a:bodyPr/>
          <a:lstStyle/>
          <a:p>
            <a:pPr eaLnBrk="1" hangingPunct="1">
              <a:defRPr/>
            </a:pPr>
            <a:r>
              <a:rPr sz="2800" dirty="0">
                <a:solidFill>
                  <a:schemeClr val="folHlink"/>
                </a:solidFill>
                <a:cs typeface="Calibri" pitchFamily="34" charset="0"/>
              </a:rPr>
              <a:t>Acquired</a:t>
            </a:r>
            <a:r>
              <a:rPr sz="2800" dirty="0"/>
              <a:t> loss of intellectual capacities, with dominant disturbances in memory, thinking, and behavior, </a:t>
            </a:r>
            <a:r>
              <a:rPr sz="2800" dirty="0">
                <a:solidFill>
                  <a:schemeClr val="folHlink"/>
                </a:solidFill>
                <a:cs typeface="Calibri" pitchFamily="34" charset="0"/>
              </a:rPr>
              <a:t>significantly impairing </a:t>
            </a:r>
            <a:r>
              <a:rPr sz="2800" dirty="0"/>
              <a:t>professional and daily activities</a:t>
            </a:r>
            <a:endParaRPr lang="sr-Latn-CS" sz="2800" dirty="0">
              <a:cs typeface="Calibri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Latn-CS" sz="2800" dirty="0">
              <a:cs typeface="Calibri" pitchFamily="34" charset="0"/>
            </a:endParaRPr>
          </a:p>
          <a:p>
            <a:pPr eaLnBrk="1" hangingPunct="1">
              <a:defRPr/>
            </a:pPr>
            <a:r>
              <a:rPr sz="2800" dirty="0"/>
              <a:t>A diverse group of diseases that</a:t>
            </a:r>
            <a:endParaRPr lang="sr-Latn-CS" sz="2800" dirty="0">
              <a:cs typeface="Calibri" pitchFamily="34" charset="0"/>
            </a:endParaRPr>
          </a:p>
          <a:p>
            <a:pPr indent="371475" eaLnBrk="1" hangingPunct="1">
              <a:buFont typeface="Wingdings" pitchFamily="2" charset="2"/>
              <a:buNone/>
              <a:defRPr/>
            </a:pPr>
            <a:r>
              <a:rPr sz="2800" dirty="0"/>
              <a:t>- significantly disable the </a:t>
            </a:r>
            <a:r>
              <a:rPr sz="2800" dirty="0">
                <a:solidFill>
                  <a:schemeClr val="folHlink"/>
                </a:solidFill>
                <a:cs typeface="Calibri" pitchFamily="34" charset="0"/>
              </a:rPr>
              <a:t>patient</a:t>
            </a:r>
            <a:endParaRPr lang="sr-Latn-CS" sz="2800" dirty="0">
              <a:solidFill>
                <a:schemeClr val="folHlink"/>
              </a:solidFill>
              <a:cs typeface="Calibri" pitchFamily="34" charset="0"/>
            </a:endParaRPr>
          </a:p>
          <a:p>
            <a:pPr indent="371475" eaLnBrk="1" hangingPunct="1">
              <a:buFont typeface="Wingdings" pitchFamily="2" charset="2"/>
              <a:buNone/>
              <a:defRPr/>
            </a:pPr>
            <a:r>
              <a:rPr sz="2800" dirty="0"/>
              <a:t>- significantly disable the </a:t>
            </a:r>
            <a:r>
              <a:rPr sz="2800" dirty="0">
                <a:solidFill>
                  <a:schemeClr val="folHlink"/>
                </a:solidFill>
                <a:cs typeface="Calibri" pitchFamily="34" charset="0"/>
              </a:rPr>
              <a:t>family</a:t>
            </a:r>
            <a:endParaRPr lang="sr-Latn-CS" sz="2800" dirty="0">
              <a:solidFill>
                <a:schemeClr val="folHlink"/>
              </a:solidFill>
              <a:cs typeface="Calibri" pitchFamily="34" charset="0"/>
            </a:endParaRPr>
          </a:p>
          <a:p>
            <a:pPr indent="371475" eaLnBrk="1" hangingPunct="1">
              <a:buFont typeface="Wingdings" pitchFamily="2" charset="2"/>
              <a:buNone/>
              <a:defRPr/>
            </a:pPr>
            <a:r>
              <a:rPr sz="2800" dirty="0"/>
              <a:t>- represent a burden for the social community</a:t>
            </a:r>
            <a:endParaRPr lang="en-US" sz="2800" dirty="0">
              <a:solidFill>
                <a:schemeClr val="tx2">
                  <a:lumMod val="75000"/>
                </a:schemeClr>
              </a:solidFill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C7F95FA8-4753-D06B-9178-C5209B8DF0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915400" cy="1447800"/>
          </a:xfrm>
        </p:spPr>
        <p:txBody>
          <a:bodyPr/>
          <a:lstStyle/>
          <a:p>
            <a:r>
              <a:rPr sz="3200" b="1" dirty="0"/>
              <a:t>Essential clinical criteria for the diagnosis of dementia</a:t>
            </a:r>
            <a:endParaRPr lang="en-US" altLang="en-US" sz="3200" b="1" dirty="0"/>
          </a:p>
        </p:txBody>
      </p:sp>
      <p:graphicFrame>
        <p:nvGraphicFramePr>
          <p:cNvPr id="4114" name="Group 18">
            <a:extLst>
              <a:ext uri="{FF2B5EF4-FFF2-40B4-BE49-F238E27FC236}">
                <a16:creationId xmlns:a16="http://schemas.microsoft.com/office/drawing/2014/main" id="{0B1B4CF0-CAE5-2DCD-62BC-F9DDC62B4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466024"/>
              </p:ext>
            </p:extLst>
          </p:nvPr>
        </p:nvGraphicFramePr>
        <p:xfrm>
          <a:off x="381000" y="1371600"/>
          <a:ext cx="8534400" cy="5002214"/>
        </p:xfrm>
        <a:graphic>
          <a:graphicData uri="http://schemas.openxmlformats.org/drawingml/2006/table">
            <a:tbl>
              <a:tblPr/>
              <a:tblGrid>
                <a:gridCol w="853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60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1. The diagnosis of dementia is made when cognitive or behavioral (neuropsychiatric) symptoms: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- Affect the individual's functioning at work or in activities of daily living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- Result in decreased functionality compared to previous levels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- Are not part of delirium or psychiatric illness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5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- Cognitive impairment is detected and confirmed through: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-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h</a:t>
                      </a: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istory obtained from the patient or caregiver,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-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</a:t>
                      </a: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ssessment of cognitive functions using screening techniques or neuropsychological testing.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964CD236-165D-32A0-A58F-CAAE281F057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sz="2800" b="1" dirty="0"/>
              <a:t>Essential clinical criteria for the diagnosis of dementia</a:t>
            </a:r>
            <a:endParaRPr lang="en-US" altLang="en-US" sz="2800" b="1" dirty="0"/>
          </a:p>
        </p:txBody>
      </p:sp>
      <p:graphicFrame>
        <p:nvGraphicFramePr>
          <p:cNvPr id="6170" name="Group 26">
            <a:extLst>
              <a:ext uri="{FF2B5EF4-FFF2-40B4-BE49-F238E27FC236}">
                <a16:creationId xmlns:a16="http://schemas.microsoft.com/office/drawing/2014/main" id="{7901B3F7-1E1E-9CD9-F3AE-CBBCAC524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695155"/>
              </p:ext>
            </p:extLst>
          </p:nvPr>
        </p:nvGraphicFramePr>
        <p:xfrm>
          <a:off x="228600" y="1219200"/>
          <a:ext cx="8610600" cy="5160962"/>
        </p:xfrm>
        <a:graphic>
          <a:graphicData uri="http://schemas.openxmlformats.org/drawingml/2006/table">
            <a:tbl>
              <a:tblPr/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At least two of the following domains: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a) Impaired ability to acquire and remember new information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b) Impaired reasoning and handling of complex tasks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c) Impaired visuospatial abilities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d) Impaired language functions (speech, reading, writing)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e) </a:t>
                      </a: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</a:t>
                      </a: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hanges in personality and behavior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171" name="Group 27">
            <a:extLst>
              <a:ext uri="{FF2B5EF4-FFF2-40B4-BE49-F238E27FC236}">
                <a16:creationId xmlns:a16="http://schemas.microsoft.com/office/drawing/2014/main" id="{847FF5AE-29FE-47F8-FEEE-52A94AD35A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81587"/>
              </p:ext>
            </p:extLst>
          </p:nvPr>
        </p:nvGraphicFramePr>
        <p:xfrm>
          <a:off x="304800" y="2819400"/>
          <a:ext cx="8458200" cy="2530475"/>
        </p:xfrm>
        <a:graphic>
          <a:graphicData uri="http://schemas.openxmlformats.org/drawingml/2006/table">
            <a:tbl>
              <a:tblPr/>
              <a:tblGrid>
                <a:gridCol w="845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30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3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It is important to consider that dementia impairs activities of daily living, unlike MCI.</a:t>
                      </a:r>
                      <a:endParaRPr kumimoji="0" lang="en-US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3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Clinical assessment is performed by a physician.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E1622086-4503-9608-9B36-430613C133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1066800"/>
          </a:xfrm>
        </p:spPr>
        <p:txBody>
          <a:bodyPr/>
          <a:lstStyle/>
          <a:p>
            <a:r>
              <a:rPr sz="3200" b="1" dirty="0">
                <a:solidFill>
                  <a:srgbClr val="FF3300"/>
                </a:solidFill>
              </a:rPr>
              <a:t>Probable </a:t>
            </a:r>
            <a:r>
              <a:rPr sz="3200" b="1" dirty="0"/>
              <a:t>AD: essential clinical criteria</a:t>
            </a:r>
            <a:endParaRPr lang="en-US" altLang="en-US" sz="3200" b="1" dirty="0"/>
          </a:p>
        </p:txBody>
      </p:sp>
      <p:graphicFrame>
        <p:nvGraphicFramePr>
          <p:cNvPr id="7186" name="Group 18">
            <a:extLst>
              <a:ext uri="{FF2B5EF4-FFF2-40B4-BE49-F238E27FC236}">
                <a16:creationId xmlns:a16="http://schemas.microsoft.com/office/drawing/2014/main" id="{AFFDB016-2C64-7EF4-56B0-DBAB7A2F9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487558"/>
              </p:ext>
            </p:extLst>
          </p:nvPr>
        </p:nvGraphicFramePr>
        <p:xfrm>
          <a:off x="228600" y="1600200"/>
          <a:ext cx="8610600" cy="4992689"/>
        </p:xfrm>
        <a:graphic>
          <a:graphicData uri="http://schemas.openxmlformats.org/drawingml/2006/table">
            <a:tbl>
              <a:tblPr/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294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Meets the criteria for dementia mentioned above, and has the following characteristics: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4889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A.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Insidious onset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110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B. Clear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change in cognitive functioning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0558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C.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The most s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ignificant cognitive deficits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a.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Amnestic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presentation: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b.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Non-amnestic </a:t>
                      </a: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presentation: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8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R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1AA52C5C-2279-82F6-A35F-B1F718D45FC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sz="3200" b="1" dirty="0">
                <a:solidFill>
                  <a:srgbClr val="FF3300"/>
                </a:solidFill>
              </a:rPr>
              <a:t>Probable </a:t>
            </a:r>
            <a:r>
              <a:rPr sz="3200" b="1" dirty="0"/>
              <a:t>AD: essential clinical criteria</a:t>
            </a:r>
            <a:endParaRPr lang="en-US" altLang="en-US" sz="3200" b="1" dirty="0"/>
          </a:p>
        </p:txBody>
      </p:sp>
      <p:graphicFrame>
        <p:nvGraphicFramePr>
          <p:cNvPr id="8219" name="Group 27">
            <a:extLst>
              <a:ext uri="{FF2B5EF4-FFF2-40B4-BE49-F238E27FC236}">
                <a16:creationId xmlns:a16="http://schemas.microsoft.com/office/drawing/2014/main" id="{ECABAE95-8E33-FF94-9297-7AC9E1243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300239"/>
              </p:ext>
            </p:extLst>
          </p:nvPr>
        </p:nvGraphicFramePr>
        <p:xfrm>
          <a:off x="304800" y="1066800"/>
          <a:ext cx="8610600" cy="5119688"/>
        </p:xfrm>
        <a:graphic>
          <a:graphicData uri="http://schemas.openxmlformats.org/drawingml/2006/table">
            <a:tbl>
              <a:tblPr/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8838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sz="2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The diagnosis of probable AD </a:t>
                      </a:r>
                      <a:r>
                        <a:rPr kumimoji="0" sz="25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should not be made </a:t>
                      </a:r>
                      <a:r>
                        <a:rPr kumimoji="0" sz="2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if the following conditions exist: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a.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important e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vidence of </a:t>
                      </a:r>
                      <a:r>
                        <a:rPr kumimoji="0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concomitant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CVD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b.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k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ey clinical features of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DLB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c.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e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ssential characteristics of the behavioral variant of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FTD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d.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e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vidence of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another disease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B32D2036-23B8-12B9-0814-01D59DD5ED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8600" y="228600"/>
            <a:ext cx="8915400" cy="1371600"/>
          </a:xfrm>
        </p:spPr>
        <p:txBody>
          <a:bodyPr/>
          <a:lstStyle/>
          <a:p>
            <a:r>
              <a:rPr sz="3200" b="1" dirty="0"/>
              <a:t>Probable A</a:t>
            </a:r>
            <a:r>
              <a:rPr lang="en-US" sz="3200" b="1" dirty="0"/>
              <a:t>D</a:t>
            </a:r>
            <a:r>
              <a:rPr sz="3200" b="1" dirty="0"/>
              <a:t> with </a:t>
            </a:r>
            <a:r>
              <a:rPr sz="3200" b="1" dirty="0">
                <a:solidFill>
                  <a:srgbClr val="FF0000"/>
                </a:solidFill>
              </a:rPr>
              <a:t>increased level of certainty</a:t>
            </a:r>
            <a:endParaRPr lang="en-US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9241" name="Group 25">
            <a:extLst>
              <a:ext uri="{FF2B5EF4-FFF2-40B4-BE49-F238E27FC236}">
                <a16:creationId xmlns:a16="http://schemas.microsoft.com/office/drawing/2014/main" id="{5B2188B4-57DF-C8C3-FC6D-B488FFA96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585794"/>
              </p:ext>
            </p:extLst>
          </p:nvPr>
        </p:nvGraphicFramePr>
        <p:xfrm>
          <a:off x="457200" y="1524000"/>
          <a:ext cx="8077200" cy="4267200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Probable A</a:t>
                      </a:r>
                      <a:r>
                        <a:rPr kumimoji="0" lang="en-US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</a:t>
                      </a:r>
                      <a:r>
                        <a:rPr kumimoji="0" sz="2400" b="1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with documented decline</a:t>
                      </a:r>
                      <a:endParaRPr kumimoji="0" lang="en-US" sz="2400" b="1" i="0" u="sng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2400" b="1" i="0" u="sng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the e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vidence of progressive cognitive impairment in multiple consecutive evaluations is based on information obtained through </a:t>
                      </a:r>
                      <a:r>
                        <a:rPr kumimoji="0" sz="2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heteroanamnesis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and cognitive assessments using a standardized protocol.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Probable </a:t>
                      </a: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</a:t>
                      </a:r>
                      <a:r>
                        <a:rPr kumimoji="0" lang="en-US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</a:t>
                      </a:r>
                      <a:endParaRPr kumimoji="0" sz="2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Genetic mutation (APP, PSEN1, PSEN2)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APO</a:t>
                      </a:r>
                      <a:r>
                        <a:rPr kumimoji="0" lang="en-US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E4 is not sufficiently specific.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926DB992-E46A-D5B8-1BCA-53BE156739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sz="3200" b="1" dirty="0"/>
              <a:t>Clinical diagnosis of A</a:t>
            </a:r>
            <a:r>
              <a:rPr lang="en-US" sz="3200" b="1" dirty="0"/>
              <a:t>D</a:t>
            </a:r>
            <a:endParaRPr lang="en-US" altLang="en-US" sz="3200" b="1" dirty="0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67B9D4C0-35FA-8917-274C-49DA484A2CC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8229600" cy="1752600"/>
          </a:xfrm>
        </p:spPr>
        <p:txBody>
          <a:bodyPr/>
          <a:lstStyle/>
          <a:p>
            <a:endParaRPr lang="en-US" altLang="en-US" sz="2400"/>
          </a:p>
          <a:p>
            <a:endParaRPr lang="en-US" altLang="en-US" sz="2400"/>
          </a:p>
        </p:txBody>
      </p:sp>
      <p:graphicFrame>
        <p:nvGraphicFramePr>
          <p:cNvPr id="13335" name="Group 23">
            <a:extLst>
              <a:ext uri="{FF2B5EF4-FFF2-40B4-BE49-F238E27FC236}">
                <a16:creationId xmlns:a16="http://schemas.microsoft.com/office/drawing/2014/main" id="{C5F59E75-6A51-2D6C-F2F1-0EB9B2AAE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896149"/>
              </p:ext>
            </p:extLst>
          </p:nvPr>
        </p:nvGraphicFramePr>
        <p:xfrm>
          <a:off x="533400" y="1752600"/>
          <a:ext cx="8077200" cy="3565525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ANDATORY 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to perform: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Laboratory analyses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TSH, fT4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levels</a:t>
                      </a: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Vitamin B12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level</a:t>
                      </a: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</a:t>
                      </a: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f clinically indicated, serological tests for syphilis and HIV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CT scan of the brain as a diagnostic minimum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682" name="TextBox 1">
            <a:extLst>
              <a:ext uri="{FF2B5EF4-FFF2-40B4-BE49-F238E27FC236}">
                <a16:creationId xmlns:a16="http://schemas.microsoft.com/office/drawing/2014/main" id="{1737AFD6-478C-EB8A-0C43-66D12B056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4575" y="2057400"/>
            <a:ext cx="8128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3A41DFD9-14ED-BEB1-CDFF-649DDA397F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sz="3600" b="1" dirty="0"/>
              <a:t>Clinical diagnosis of </a:t>
            </a:r>
            <a:r>
              <a:rPr lang="en-US" sz="3600" b="1" dirty="0"/>
              <a:t>AD</a:t>
            </a:r>
            <a:endParaRPr lang="en-US" altLang="en-US" sz="3600" b="1" dirty="0"/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293817F1-5792-F5F4-5188-27D8DF9307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8229600" cy="1752600"/>
          </a:xfrm>
        </p:spPr>
        <p:txBody>
          <a:bodyPr/>
          <a:lstStyle/>
          <a:p>
            <a:endParaRPr lang="en-US" altLang="en-US" sz="2400"/>
          </a:p>
          <a:p>
            <a:endParaRPr lang="en-US" altLang="en-US" sz="2400"/>
          </a:p>
        </p:txBody>
      </p:sp>
      <p:graphicFrame>
        <p:nvGraphicFramePr>
          <p:cNvPr id="14358" name="Group 22">
            <a:extLst>
              <a:ext uri="{FF2B5EF4-FFF2-40B4-BE49-F238E27FC236}">
                <a16:creationId xmlns:a16="http://schemas.microsoft.com/office/drawing/2014/main" id="{C3DAB144-5863-ADF1-3B6A-BBA288D83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787510"/>
              </p:ext>
            </p:extLst>
          </p:nvPr>
        </p:nvGraphicFramePr>
        <p:xfrm>
          <a:off x="533400" y="1143000"/>
          <a:ext cx="8077200" cy="2798763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8763">
                <a:tc>
                  <a:txBody>
                    <a:bodyPr/>
                    <a:lstStyle/>
                    <a:p>
                      <a:pPr marL="0" marR="0" lvl="0" indent="0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CT scan of the brain is the diagnostic minimum, but MRI is a more sensitive technique for excluding extensive vascular lesions.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****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FDG PET and SPECT below the age of 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to exclude FTD.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DAT scan is recommended when suspecting DLB.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363" name="Group 27">
            <a:extLst>
              <a:ext uri="{FF2B5EF4-FFF2-40B4-BE49-F238E27FC236}">
                <a16:creationId xmlns:a16="http://schemas.microsoft.com/office/drawing/2014/main" id="{7411E27F-339E-DEEA-9440-5B159E217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788159"/>
              </p:ext>
            </p:extLst>
          </p:nvPr>
        </p:nvGraphicFramePr>
        <p:xfrm>
          <a:off x="533400" y="4267200"/>
          <a:ext cx="8077200" cy="1828800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****</a:t>
                      </a:r>
                    </a:p>
                    <a:p>
                      <a:pPr marL="0" marR="0" lvl="0" indent="0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CSF examination, in the early stage of the disease when establishing a diagnosis for patients below the age of 65.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1A0AEDF-4A78-F8AC-D5A7-9074E01B2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2269331"/>
            <a:ext cx="8128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800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sciencedaily.com/images/2004/01/040122084019.jpg">
            <a:extLst>
              <a:ext uri="{FF2B5EF4-FFF2-40B4-BE49-F238E27FC236}">
                <a16:creationId xmlns:a16="http://schemas.microsoft.com/office/drawing/2014/main" id="{25224B91-C015-3247-F601-64C6B597A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74638"/>
            <a:ext cx="7258050" cy="633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58F1DE80-04B1-FF9F-25A4-A12D5DEE870B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3600" b="1" dirty="0"/>
              <a:t>Genetic testing in </a:t>
            </a:r>
            <a:r>
              <a:rPr lang="en-US" sz="3600" b="1" dirty="0"/>
              <a:t>AD</a:t>
            </a:r>
            <a:endParaRPr lang="en-US" altLang="en-US" sz="3600" b="1" dirty="0"/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28521E80-5452-1DE1-AEAA-4E0D1C355BEC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sz="2400" dirty="0"/>
              <a:t>Cases with early onset</a:t>
            </a:r>
            <a:endParaRPr lang="sr-Cyrl-CS" altLang="en-US" sz="2400" dirty="0"/>
          </a:p>
          <a:p>
            <a:pPr lvl="1"/>
            <a:r>
              <a:rPr sz="2400" dirty="0">
                <a:ea typeface="+mn-ea"/>
                <a:cs typeface="+mn-cs"/>
              </a:rPr>
              <a:t>genetic forms of A</a:t>
            </a:r>
            <a:r>
              <a:rPr lang="en-US" sz="2400" dirty="0">
                <a:ea typeface="+mn-ea"/>
                <a:cs typeface="+mn-cs"/>
              </a:rPr>
              <a:t>D</a:t>
            </a:r>
            <a:r>
              <a:rPr sz="2400" dirty="0">
                <a:ea typeface="+mn-ea"/>
                <a:cs typeface="+mn-cs"/>
              </a:rPr>
              <a:t>: mutations in </a:t>
            </a:r>
            <a:r>
              <a:rPr sz="2400" b="1" dirty="0">
                <a:solidFill>
                  <a:srgbClr val="FF0000"/>
                </a:solidFill>
                <a:ea typeface="+mn-ea"/>
                <a:cs typeface="+mn-cs"/>
              </a:rPr>
              <a:t>APP, PS1, and PS2</a:t>
            </a:r>
            <a:endParaRPr lang="en-US" altLang="en-US" sz="2400" b="1" dirty="0">
              <a:solidFill>
                <a:srgbClr val="FF0000"/>
              </a:solidFill>
              <a:ea typeface="+mn-ea"/>
              <a:cs typeface="+mn-cs"/>
            </a:endParaRPr>
          </a:p>
          <a:p>
            <a:r>
              <a:rPr sz="1800" dirty="0"/>
              <a:t>Testing patients with familial forms of </a:t>
            </a:r>
            <a:r>
              <a:rPr sz="1800" dirty="0" err="1"/>
              <a:t>A</a:t>
            </a:r>
            <a:r>
              <a:rPr lang="en-US" sz="1800" dirty="0" err="1"/>
              <a:t>D</a:t>
            </a:r>
            <a:r>
              <a:rPr sz="1800" dirty="0" err="1"/>
              <a:t>and</a:t>
            </a:r>
            <a:r>
              <a:rPr sz="1800" dirty="0"/>
              <a:t> unaffected relatives at risk can be done in specialized centers</a:t>
            </a:r>
          </a:p>
          <a:p>
            <a:pPr lvl="1"/>
            <a:r>
              <a:rPr sz="1800" dirty="0">
                <a:ea typeface="+mn-ea"/>
                <a:cs typeface="+mn-cs"/>
              </a:rPr>
              <a:t>Follow the protocol for Huntington's disease (HD)</a:t>
            </a:r>
            <a:endParaRPr lang="en-US" altLang="en-US" sz="1800" dirty="0">
              <a:ea typeface="+mn-ea"/>
              <a:cs typeface="+mn-cs"/>
            </a:endParaRPr>
          </a:p>
        </p:txBody>
      </p:sp>
      <p:sp>
        <p:nvSpPr>
          <p:cNvPr id="31748" name="Content Placeholder 1">
            <a:extLst>
              <a:ext uri="{FF2B5EF4-FFF2-40B4-BE49-F238E27FC236}">
                <a16:creationId xmlns:a16="http://schemas.microsoft.com/office/drawing/2014/main" id="{E98E8EC9-FDE2-9CC7-62E2-12C1ED4A11A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r>
              <a:rPr sz="2800" dirty="0"/>
              <a:t>Polymorphism in the </a:t>
            </a:r>
            <a:r>
              <a:rPr sz="2800" dirty="0" err="1"/>
              <a:t>ApoE</a:t>
            </a:r>
            <a:r>
              <a:rPr sz="2800" dirty="0"/>
              <a:t> gene</a:t>
            </a:r>
            <a:endParaRPr lang="en-US" altLang="en-US" sz="2800" dirty="0"/>
          </a:p>
          <a:p>
            <a:r>
              <a:rPr sz="2800" dirty="0"/>
              <a:t>(</a:t>
            </a:r>
            <a:r>
              <a:rPr sz="2800" b="1" dirty="0">
                <a:solidFill>
                  <a:srgbClr val="FF0000"/>
                </a:solidFill>
              </a:rPr>
              <a:t>ApoE4 </a:t>
            </a:r>
            <a:r>
              <a:rPr sz="2800" dirty="0"/>
              <a:t>variant)</a:t>
            </a:r>
            <a:endParaRPr lang="en-US" altLang="en-US" sz="2800" dirty="0"/>
          </a:p>
          <a:p>
            <a:r>
              <a:rPr sz="2800" b="1" dirty="0">
                <a:solidFill>
                  <a:srgbClr val="FF0000"/>
                </a:solidFill>
              </a:rPr>
              <a:t>There is no evidence that </a:t>
            </a:r>
            <a:r>
              <a:rPr sz="2800" b="1" dirty="0" err="1">
                <a:solidFill>
                  <a:srgbClr val="FF0000"/>
                </a:solidFill>
              </a:rPr>
              <a:t>ApoE</a:t>
            </a:r>
            <a:r>
              <a:rPr sz="2800" b="1" dirty="0">
                <a:solidFill>
                  <a:srgbClr val="FF0000"/>
                </a:solidFill>
              </a:rPr>
              <a:t> testing is necessary for diagnostic purposes.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endParaRPr lang="en-US" altLang="en-US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640C8F0C-26CB-AAF8-9672-04F256BA97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9144000" cy="1417638"/>
          </a:xfrm>
        </p:spPr>
        <p:txBody>
          <a:bodyPr/>
          <a:lstStyle/>
          <a:p>
            <a:r>
              <a:rPr sz="3600" b="1" dirty="0"/>
              <a:t>Cognitive assessment in the diagnosis of A</a:t>
            </a:r>
            <a:r>
              <a:rPr lang="en-US" sz="3600" b="1" dirty="0"/>
              <a:t>D</a:t>
            </a:r>
            <a:endParaRPr lang="en-US" altLang="en-US" sz="3600" b="1" dirty="0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802172DC-269E-B210-D2DB-375783CD723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400" y="1905000"/>
            <a:ext cx="8229600" cy="4525963"/>
          </a:xfrm>
        </p:spPr>
        <p:txBody>
          <a:bodyPr/>
          <a:lstStyle/>
          <a:p>
            <a:r>
              <a:rPr sz="2400" dirty="0"/>
              <a:t>Recommendation in the protocol for </a:t>
            </a:r>
            <a:r>
              <a:rPr lang="en-US" sz="2400" dirty="0"/>
              <a:t>MCI</a:t>
            </a:r>
            <a:r>
              <a:rPr sz="2400" dirty="0"/>
              <a:t> for evaluating patients with A</a:t>
            </a:r>
            <a:r>
              <a:rPr lang="en-US" sz="2400" dirty="0"/>
              <a:t>D</a:t>
            </a:r>
            <a:r>
              <a:rPr sz="2400" dirty="0"/>
              <a:t>.</a:t>
            </a:r>
          </a:p>
          <a:p>
            <a:r>
              <a:rPr sz="2400" b="1" dirty="0">
                <a:solidFill>
                  <a:srgbClr val="FF0000"/>
                </a:solidFill>
              </a:rPr>
              <a:t>MMSE</a:t>
            </a:r>
            <a:endParaRPr lang="sr-Cyrl-CS" altLang="en-US" sz="2400" b="1" dirty="0">
              <a:solidFill>
                <a:srgbClr val="FF0000"/>
              </a:solidFill>
            </a:endParaRPr>
          </a:p>
          <a:p>
            <a:r>
              <a:rPr sz="2400" dirty="0"/>
              <a:t>Clock drawing test or abbreviated versions (Mini-Cog)</a:t>
            </a:r>
            <a:endParaRPr lang="sr-Cyrl-CS" altLang="en-US" sz="2400" dirty="0"/>
          </a:p>
          <a:p>
            <a:r>
              <a:rPr sz="2400" dirty="0"/>
              <a:t>or informal memory testing techniques such as repeating names and surnames and the person's address</a:t>
            </a:r>
            <a:endParaRPr lang="sr-Cyrl-CS" altLang="en-US" sz="2400" dirty="0"/>
          </a:p>
          <a:p>
            <a:pPr lvl="1"/>
            <a:r>
              <a:rPr sz="2400" dirty="0">
                <a:ea typeface="+mn-ea"/>
                <a:cs typeface="+mn-cs"/>
              </a:rPr>
              <a:t>(e.g., repeating the address of a person: "Marko </a:t>
            </a:r>
            <a:r>
              <a:rPr sz="2400" dirty="0" err="1">
                <a:ea typeface="+mn-ea"/>
                <a:cs typeface="+mn-cs"/>
              </a:rPr>
              <a:t>Petrović</a:t>
            </a:r>
            <a:r>
              <a:rPr sz="2400" dirty="0">
                <a:ea typeface="+mn-ea"/>
                <a:cs typeface="+mn-cs"/>
              </a:rPr>
              <a:t>, </a:t>
            </a:r>
            <a:r>
              <a:rPr sz="2400" dirty="0" err="1">
                <a:ea typeface="+mn-ea"/>
                <a:cs typeface="+mn-cs"/>
              </a:rPr>
              <a:t>Kne</a:t>
            </a:r>
            <a:r>
              <a:rPr lang="en-US" sz="2400" dirty="0" err="1">
                <a:ea typeface="+mn-ea"/>
                <a:cs typeface="+mn-cs"/>
              </a:rPr>
              <a:t>g</a:t>
            </a:r>
            <a:r>
              <a:rPr sz="2400" dirty="0" err="1">
                <a:ea typeface="+mn-ea"/>
                <a:cs typeface="+mn-cs"/>
              </a:rPr>
              <a:t>inje</a:t>
            </a:r>
            <a:r>
              <a:rPr sz="2400" dirty="0">
                <a:ea typeface="+mn-ea"/>
                <a:cs typeface="+mn-cs"/>
              </a:rPr>
              <a:t> </a:t>
            </a:r>
            <a:r>
              <a:rPr sz="2400" dirty="0" err="1">
                <a:ea typeface="+mn-ea"/>
                <a:cs typeface="+mn-cs"/>
              </a:rPr>
              <a:t>Ljubice</a:t>
            </a:r>
            <a:r>
              <a:rPr sz="2400" dirty="0">
                <a:ea typeface="+mn-ea"/>
                <a:cs typeface="+mn-cs"/>
              </a:rPr>
              <a:t> 14, Belgrade, Serbia"), or finding and remembering three objects in the </a:t>
            </a:r>
            <a:r>
              <a:rPr lang="en-US" sz="2400" dirty="0">
                <a:ea typeface="+mn-ea"/>
                <a:cs typeface="+mn-cs"/>
              </a:rPr>
              <a:t>outpatient </a:t>
            </a:r>
            <a:r>
              <a:rPr sz="2400" dirty="0">
                <a:ea typeface="+mn-ea"/>
                <a:cs typeface="+mn-cs"/>
              </a:rPr>
              <a:t>clinic.</a:t>
            </a:r>
          </a:p>
          <a:p>
            <a:endParaRPr lang="en-US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A79A952-17DA-5AC3-6019-EF1DA91C536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3600" dirty="0">
                <a:cs typeface="Calibri" panose="020F0502020204030204" pitchFamily="34" charset="0"/>
              </a:rPr>
              <a:t>Are there different forms of dementia?</a:t>
            </a:r>
            <a:endParaRPr lang="en-US" altLang="en-US" sz="3600" dirty="0">
              <a:cs typeface="Calibri" panose="020F0502020204030204" pitchFamily="34" charset="0"/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26AEEF0-F1A2-A8A5-0708-162C74EBBEF3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905000"/>
            <a:ext cx="8450262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sz="2800" dirty="0"/>
              <a:t>90% degenerative</a:t>
            </a:r>
          </a:p>
          <a:p>
            <a:pPr indent="280988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sz="2800" dirty="0"/>
              <a:t>- Alzheimer's disease</a:t>
            </a:r>
          </a:p>
          <a:p>
            <a:pPr indent="280988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sz="2800" dirty="0"/>
              <a:t>- vascular dementia</a:t>
            </a:r>
          </a:p>
          <a:p>
            <a:pPr indent="280988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sz="2800" dirty="0"/>
              <a:t>- dementia with Lewy bodies</a:t>
            </a:r>
          </a:p>
          <a:p>
            <a:pPr indent="280988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sz="2800" dirty="0"/>
              <a:t>- frontotemporal dementia</a:t>
            </a:r>
          </a:p>
          <a:p>
            <a:pPr eaLnBrk="1" hangingPunct="1">
              <a:lnSpc>
                <a:spcPct val="90000"/>
              </a:lnSpc>
            </a:pPr>
            <a:r>
              <a:rPr sz="2800" dirty="0"/>
              <a:t>10%</a:t>
            </a:r>
          </a:p>
          <a:p>
            <a:pPr indent="280988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sz="2800" dirty="0"/>
              <a:t>- other causes - most can be successfully treated (due to vitamin deficiencies, hydrocephalus, inflammation, chronic alcohol use)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>
            <a:extLst>
              <a:ext uri="{FF2B5EF4-FFF2-40B4-BE49-F238E27FC236}">
                <a16:creationId xmlns:a16="http://schemas.microsoft.com/office/drawing/2014/main" id="{FBD81AB2-19EA-DB23-9577-42DF3C11A09F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3200" b="1" dirty="0">
                <a:solidFill>
                  <a:srgbClr val="FF3300"/>
                </a:solidFill>
                <a:cs typeface="Arial" panose="020B0604020202020204" pitchFamily="34" charset="0"/>
              </a:rPr>
              <a:t>Borderline scores</a:t>
            </a:r>
            <a:br>
              <a:rPr sz="3200" b="1" dirty="0">
                <a:solidFill>
                  <a:srgbClr val="FF3300"/>
                </a:solidFill>
                <a:cs typeface="Arial" panose="020B0604020202020204" pitchFamily="34" charset="0"/>
              </a:rPr>
            </a:br>
            <a:r>
              <a:rPr sz="3200" b="1" dirty="0">
                <a:solidFill>
                  <a:srgbClr val="FF3300"/>
                </a:solidFill>
                <a:cs typeface="Arial" panose="020B0604020202020204" pitchFamily="34" charset="0"/>
              </a:rPr>
              <a:t>MMSE</a:t>
            </a:r>
            <a:endParaRPr lang="sr-Latn-CS" altLang="en-US" sz="3200" b="1" dirty="0">
              <a:solidFill>
                <a:srgbClr val="FF3300"/>
              </a:solidFill>
              <a:cs typeface="Arial" panose="020B0604020202020204" pitchFamily="34" charset="0"/>
            </a:endParaRPr>
          </a:p>
        </p:txBody>
      </p:sp>
      <p:sp>
        <p:nvSpPr>
          <p:cNvPr id="33795" name="Rectangle 12">
            <a:extLst>
              <a:ext uri="{FF2B5EF4-FFF2-40B4-BE49-F238E27FC236}">
                <a16:creationId xmlns:a16="http://schemas.microsoft.com/office/drawing/2014/main" id="{3F637F1D-9066-A700-CF92-9D7C32E3A3C7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dirty="0"/>
              <a:t>MMSE = </a:t>
            </a:r>
            <a:r>
              <a:rPr b="1" dirty="0">
                <a:solidFill>
                  <a:srgbClr val="FF0000"/>
                </a:solidFill>
              </a:rPr>
              <a:t>24</a:t>
            </a:r>
            <a:r>
              <a:rPr dirty="0"/>
              <a:t>/30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800" b="1" dirty="0"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sr-Cyrl-CS" altLang="en-US" sz="2800" dirty="0"/>
              <a:t> </a:t>
            </a:r>
            <a:endParaRPr lang="sr-Latn-CS" altLang="en-US" sz="2800" dirty="0"/>
          </a:p>
        </p:txBody>
      </p:sp>
      <p:sp>
        <p:nvSpPr>
          <p:cNvPr id="33796" name="Rectangle 13">
            <a:extLst>
              <a:ext uri="{FF2B5EF4-FFF2-40B4-BE49-F238E27FC236}">
                <a16:creationId xmlns:a16="http://schemas.microsoft.com/office/drawing/2014/main" id="{3D12F99C-474C-71AA-8206-27EF3D91B0A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r>
              <a:rPr lang="ru-RU" altLang="en-US" sz="2800" b="1" dirty="0">
                <a:solidFill>
                  <a:srgbClr val="FF3300"/>
                </a:solidFill>
                <a:cs typeface="Arial" panose="020B0604020202020204" pitchFamily="34" charset="0"/>
              </a:rPr>
              <a:t>27</a:t>
            </a:r>
            <a:r>
              <a:rPr lang="ru-RU" altLang="en-US" sz="2800" b="1" dirty="0">
                <a:cs typeface="Arial" panose="020B0604020202020204" pitchFamily="34" charset="0"/>
              </a:rPr>
              <a:t>/30  </a:t>
            </a:r>
          </a:p>
          <a:p>
            <a:pPr lvl="1"/>
            <a:r>
              <a:rPr b="1" dirty="0"/>
              <a:t>in highly educated individuals</a:t>
            </a:r>
          </a:p>
          <a:p>
            <a:endParaRPr lang="ru-RU" altLang="en-US" sz="2800" b="1" dirty="0">
              <a:cs typeface="Arial" panose="020B0604020202020204" pitchFamily="34" charset="0"/>
            </a:endParaRPr>
          </a:p>
          <a:p>
            <a:r>
              <a:rPr b="1" dirty="0">
                <a:solidFill>
                  <a:srgbClr val="FF0000"/>
                </a:solidFill>
              </a:rPr>
              <a:t>21</a:t>
            </a:r>
            <a:r>
              <a:rPr dirty="0"/>
              <a:t> </a:t>
            </a:r>
            <a:r>
              <a:rPr b="1" dirty="0"/>
              <a:t>or </a:t>
            </a:r>
            <a:r>
              <a:rPr b="1" dirty="0">
                <a:solidFill>
                  <a:srgbClr val="FF0000"/>
                </a:solidFill>
              </a:rPr>
              <a:t>19</a:t>
            </a:r>
          </a:p>
          <a:p>
            <a:pPr lvl="1"/>
            <a:r>
              <a:rPr b="1" dirty="0"/>
              <a:t>in lower educated individuals</a:t>
            </a:r>
            <a:endParaRPr lang="en-US" altLang="en-US" sz="2400" b="1" dirty="0">
              <a:cs typeface="Arial" panose="020B0604020202020204" pitchFamily="34" charset="0"/>
            </a:endParaRPr>
          </a:p>
          <a:p>
            <a:endParaRPr lang="sr-Latn-CS" altLang="en-US" sz="2800" b="1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39BD857F-0392-DBF8-9487-7BC304B3F4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sz="3200"/>
              <a:t> </a:t>
            </a:r>
          </a:p>
        </p:txBody>
      </p:sp>
      <p:graphicFrame>
        <p:nvGraphicFramePr>
          <p:cNvPr id="17444" name="Group 36">
            <a:extLst>
              <a:ext uri="{FF2B5EF4-FFF2-40B4-BE49-F238E27FC236}">
                <a16:creationId xmlns:a16="http://schemas.microsoft.com/office/drawing/2014/main" id="{001C75AE-438F-E59B-523D-9175BEC1566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89818212"/>
              </p:ext>
            </p:extLst>
          </p:nvPr>
        </p:nvGraphicFramePr>
        <p:xfrm>
          <a:off x="304800" y="762000"/>
          <a:ext cx="4495800" cy="5221925"/>
        </p:xfrm>
        <a:graphic>
          <a:graphicData uri="http://schemas.openxmlformats.org/drawingml/2006/table">
            <a:tbl>
              <a:tblPr/>
              <a:tblGrid>
                <a:gridCol w="449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Practical questionnaire for </a:t>
                      </a:r>
                      <a:r>
                        <a:rPr kumimoji="0" 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patient companion</a:t>
                      </a:r>
                      <a:endParaRPr kumimoji="0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Is there a problem with remembering new events?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Do </a:t>
                      </a: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patient</a:t>
                      </a: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remember the conversations you had a few days ago?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Are there difficulties in finding names/faces?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Are there problems with paying bills and finances?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Does the patient make mistakes with taking medication?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Are there transportation problems in the place where they live?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7443" name="Group 35">
            <a:extLst>
              <a:ext uri="{FF2B5EF4-FFF2-40B4-BE49-F238E27FC236}">
                <a16:creationId xmlns:a16="http://schemas.microsoft.com/office/drawing/2014/main" id="{62EDDE12-E641-F400-7974-D65959832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311282"/>
              </p:ext>
            </p:extLst>
          </p:nvPr>
        </p:nvGraphicFramePr>
        <p:xfrm>
          <a:off x="5029200" y="781210"/>
          <a:ext cx="3886200" cy="2468880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If there are 3 positive answers: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there is likely cognitive deterioration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further examination for dementia is necessary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>
            <a:extLst>
              <a:ext uri="{FF2B5EF4-FFF2-40B4-BE49-F238E27FC236}">
                <a16:creationId xmlns:a16="http://schemas.microsoft.com/office/drawing/2014/main" id="{642C15F5-24A6-7AF6-B26C-954F27CCF312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3600" dirty="0"/>
              <a:t>Approach to the patient with </a:t>
            </a:r>
            <a:r>
              <a:rPr lang="en-US" sz="3600" dirty="0"/>
              <a:t>AD</a:t>
            </a:r>
            <a:endParaRPr lang="sr-Latn-CS" altLang="en-US" sz="3600" dirty="0"/>
          </a:p>
        </p:txBody>
      </p:sp>
      <p:sp>
        <p:nvSpPr>
          <p:cNvPr id="35843" name="Rectangle 5">
            <a:extLst>
              <a:ext uri="{FF2B5EF4-FFF2-40B4-BE49-F238E27FC236}">
                <a16:creationId xmlns:a16="http://schemas.microsoft.com/office/drawing/2014/main" id="{42677F5C-AAAB-F64E-BDFB-8AD2F93E8C59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sz="2800" b="1" dirty="0">
                <a:solidFill>
                  <a:schemeClr val="folHlink"/>
                </a:solidFill>
              </a:rPr>
              <a:t>Treatment begins with disclosing the diagnosis!</a:t>
            </a:r>
            <a:endParaRPr lang="sr-Latn-C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35844" name="Rectangle 6">
            <a:extLst>
              <a:ext uri="{FF2B5EF4-FFF2-40B4-BE49-F238E27FC236}">
                <a16:creationId xmlns:a16="http://schemas.microsoft.com/office/drawing/2014/main" id="{409E61C3-32B0-2F8B-BA77-5D12494D7D1C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sz="2400" dirty="0">
                <a:cs typeface="Arial" panose="020B0604020202020204" pitchFamily="34" charset="0"/>
              </a:rPr>
              <a:t>Disclosing the diagnosis is not harmful and reduces depression and anxiety in the patient and their close ones.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sr-Cyrl-CS" altLang="en-US" sz="24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sz="2400" dirty="0">
                <a:cs typeface="Arial" panose="020B0604020202020204" pitchFamily="34" charset="0"/>
              </a:rPr>
              <a:t>The majority of patients with mild dementia and about 75% of caregivers want the patient to be informed.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sr-Latn-CS" altLang="en-US" sz="24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866F8834-7F59-1FA7-DE29-B288BD5FCB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sz="3600" dirty="0"/>
              <a:t>Symptomatic therapy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8C50360E-01EC-A915-DD7B-A37D30A7416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r>
              <a:rPr sz="2800" dirty="0"/>
              <a:t>Unfortunately, currently </a:t>
            </a:r>
            <a:r>
              <a:rPr sz="2800" b="1" dirty="0">
                <a:solidFill>
                  <a:srgbClr val="FF0000"/>
                </a:solidFill>
              </a:rPr>
              <a:t>only symptomatic</a:t>
            </a:r>
            <a:r>
              <a:rPr sz="2800" dirty="0"/>
              <a:t>, but not </a:t>
            </a:r>
            <a:r>
              <a:rPr sz="2800" dirty="0" err="1"/>
              <a:t>etiopathogenetically</a:t>
            </a:r>
            <a:r>
              <a:rPr sz="2800" dirty="0"/>
              <a:t> based therapy for </a:t>
            </a:r>
            <a:r>
              <a:rPr lang="en-US" sz="2800" dirty="0"/>
              <a:t>AD</a:t>
            </a:r>
            <a:r>
              <a:rPr sz="2800" dirty="0"/>
              <a:t> is available on the market worldwide and in our country.</a:t>
            </a:r>
          </a:p>
          <a:p>
            <a:pPr>
              <a:buFont typeface="Arial" panose="020B0604020202020204" pitchFamily="34" charset="0"/>
              <a:buNone/>
            </a:pPr>
            <a:r>
              <a:rPr lang="sr-Cyrl-CS" altLang="en-US" sz="2800" dirty="0"/>
              <a:t> </a:t>
            </a:r>
          </a:p>
          <a:p>
            <a:r>
              <a:rPr sz="2800" dirty="0"/>
              <a:t>These medications lead to</a:t>
            </a:r>
          </a:p>
          <a:p>
            <a:pPr lvl="1">
              <a:buFontTx/>
              <a:buChar char="-"/>
            </a:pPr>
            <a:r>
              <a:rPr b="1" dirty="0">
                <a:ea typeface="+mn-ea"/>
                <a:cs typeface="+mn-cs"/>
              </a:rPr>
              <a:t>stabilization of cognitive and behavioral status and</a:t>
            </a:r>
          </a:p>
          <a:p>
            <a:pPr lvl="1">
              <a:buFontTx/>
              <a:buChar char="-"/>
            </a:pPr>
            <a:r>
              <a:rPr b="1" dirty="0">
                <a:ea typeface="+mn-ea"/>
                <a:cs typeface="+mn-cs"/>
              </a:rPr>
              <a:t>delay in institutionalization of the patient.</a:t>
            </a:r>
            <a:endParaRPr lang="en-US" altLang="en-US" b="1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62A28D45-9A90-DCF1-A3AD-B566F409598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sz="3600" b="1" dirty="0"/>
              <a:t>Acetylcholinesterase inhibitors</a:t>
            </a:r>
            <a:endParaRPr lang="en-US" altLang="en-US" sz="3600" b="1" dirty="0"/>
          </a:p>
        </p:txBody>
      </p:sp>
      <p:pic>
        <p:nvPicPr>
          <p:cNvPr id="37891" name="Picture 15" descr="Full-size image (70 K)">
            <a:extLst>
              <a:ext uri="{FF2B5EF4-FFF2-40B4-BE49-F238E27FC236}">
                <a16:creationId xmlns:a16="http://schemas.microsoft.com/office/drawing/2014/main" id="{DCFD03B5-E8FE-DA56-1625-42922235C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37719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Content Placeholder 2">
            <a:extLst>
              <a:ext uri="{FF2B5EF4-FFF2-40B4-BE49-F238E27FC236}">
                <a16:creationId xmlns:a16="http://schemas.microsoft.com/office/drawing/2014/main" id="{E3E323A9-DAB7-0E54-1833-33B7A7E90A21}"/>
              </a:ext>
            </a:extLst>
          </p:cNvPr>
          <p:cNvSpPr>
            <a:spLocks/>
          </p:cNvSpPr>
          <p:nvPr/>
        </p:nvSpPr>
        <p:spPr bwMode="auto">
          <a:xfrm>
            <a:off x="228600" y="1828800"/>
            <a:ext cx="457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Char char="-"/>
            </a:pPr>
            <a:r>
              <a:rPr sz="2400" b="1" dirty="0">
                <a:latin typeface="Calibri" panose="020F0502020204030204" pitchFamily="34" charset="0"/>
              </a:rPr>
              <a:t>donepezil and galantamine: </a:t>
            </a:r>
            <a:r>
              <a:rPr sz="2400" dirty="0">
                <a:latin typeface="Calibri" panose="020F0502020204030204" pitchFamily="34" charset="0"/>
              </a:rPr>
              <a:t>reversible acetylcholinesterase inhibitors</a:t>
            </a:r>
          </a:p>
          <a:p>
            <a:pPr>
              <a:spcBef>
                <a:spcPct val="20000"/>
              </a:spcBef>
              <a:buFontTx/>
              <a:buChar char="-"/>
            </a:pPr>
            <a:endParaRPr lang="sr-Cyrl-CS" altLang="en-US" sz="2400" b="1" dirty="0"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FontTx/>
              <a:buChar char="-"/>
            </a:pPr>
            <a:r>
              <a:rPr sz="2400" b="1" dirty="0">
                <a:latin typeface="Calibri" panose="020F0502020204030204" pitchFamily="34" charset="0"/>
              </a:rPr>
              <a:t>rivastigmine:</a:t>
            </a:r>
          </a:p>
          <a:p>
            <a:pPr>
              <a:spcBef>
                <a:spcPct val="20000"/>
              </a:spcBef>
            </a:pPr>
            <a:r>
              <a:rPr lang="en-US" dirty="0">
                <a:latin typeface="Calibri" panose="020F0502020204030204" pitchFamily="34" charset="0"/>
              </a:rPr>
              <a:t>-</a:t>
            </a:r>
            <a:r>
              <a:rPr dirty="0">
                <a:latin typeface="Calibri" panose="020F0502020204030204" pitchFamily="34" charset="0"/>
              </a:rPr>
              <a:t>+ butyrylcholinesterase inhibitor.</a:t>
            </a:r>
            <a:endParaRPr lang="en-US" altLang="en-US" dirty="0"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endParaRPr lang="sr-Cyrl-CS" altLang="en-US" sz="2400" b="1" dirty="0">
              <a:latin typeface="Calibri" panose="020F0502020204030204" pitchFamily="34" charset="0"/>
            </a:endParaRPr>
          </a:p>
          <a:p>
            <a:pPr marL="88900" indent="-88900">
              <a:spcBef>
                <a:spcPct val="20000"/>
              </a:spcBef>
              <a:buFontTx/>
              <a:buChar char="-"/>
            </a:pPr>
            <a:r>
              <a:rPr sz="2400" b="1" dirty="0">
                <a:latin typeface="Calibri" panose="020F0502020204030204" pitchFamily="34" charset="0"/>
              </a:rPr>
              <a:t>galantamine: </a:t>
            </a:r>
            <a:r>
              <a:rPr dirty="0">
                <a:latin typeface="Calibri" panose="020F0502020204030204" pitchFamily="34" charset="0"/>
              </a:rPr>
              <a:t>+ agonistic effect on nicotinic receptors;</a:t>
            </a:r>
          </a:p>
          <a:p>
            <a:pPr>
              <a:spcBef>
                <a:spcPct val="20000"/>
              </a:spcBef>
            </a:pPr>
            <a:endParaRPr lang="en-US" altLang="en-US" sz="24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625DF576-707F-83E7-4AD2-4AFED9F4A0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dirty="0"/>
              <a:t>Memantine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6A4B1B2D-9954-BF6E-F012-D99CCB70FE2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2895600"/>
            <a:ext cx="8686800" cy="2895600"/>
          </a:xfrm>
          <a:solidFill>
            <a:schemeClr val="bg1"/>
          </a:solidFill>
        </p:spPr>
        <p:txBody>
          <a:bodyPr/>
          <a:lstStyle/>
          <a:p>
            <a:r>
              <a:rPr sz="2400" b="1" dirty="0">
                <a:solidFill>
                  <a:srgbClr val="FF0000"/>
                </a:solidFill>
              </a:rPr>
              <a:t>5 mg once daily</a:t>
            </a:r>
          </a:p>
          <a:p>
            <a:r>
              <a:rPr sz="2400" b="1" dirty="0"/>
              <a:t>increase</a:t>
            </a:r>
            <a:r>
              <a:rPr sz="2400" b="1" dirty="0">
                <a:solidFill>
                  <a:srgbClr val="FF0000"/>
                </a:solidFill>
              </a:rPr>
              <a:t> </a:t>
            </a:r>
            <a:r>
              <a:rPr sz="2400" b="1" dirty="0"/>
              <a:t>by</a:t>
            </a:r>
            <a:r>
              <a:rPr sz="2400" b="1" dirty="0">
                <a:solidFill>
                  <a:srgbClr val="FF0000"/>
                </a:solidFill>
              </a:rPr>
              <a:t> 5 mg daily at weekly intervals</a:t>
            </a:r>
          </a:p>
          <a:p>
            <a:r>
              <a:rPr sz="2400" b="1" dirty="0">
                <a:solidFill>
                  <a:srgbClr val="FF0000"/>
                </a:solidFill>
              </a:rPr>
              <a:t>maximum dose of 20 mg daily in a single morning dose </a:t>
            </a:r>
            <a:r>
              <a:rPr sz="1800" i="1" dirty="0"/>
              <a:t>(*extended-release tablets</a:t>
            </a:r>
            <a:r>
              <a:rPr sz="2400" i="1" dirty="0"/>
              <a:t>.)</a:t>
            </a:r>
            <a:endParaRPr lang="sr-Cyrl-CS" altLang="en-US" sz="2400" i="1" dirty="0"/>
          </a:p>
          <a:p>
            <a:r>
              <a:rPr sz="2400" dirty="0"/>
              <a:t>Most common adverse effects:</a:t>
            </a:r>
          </a:p>
          <a:p>
            <a:pPr lvl="2">
              <a:buFontTx/>
              <a:buChar char="-"/>
            </a:pPr>
            <a:r>
              <a:rPr sz="2000" dirty="0"/>
              <a:t>dizziness, headache, constipation, drowsiness, hypertension</a:t>
            </a:r>
            <a:endParaRPr lang="en-US" altLang="en-US" sz="2000" dirty="0"/>
          </a:p>
        </p:txBody>
      </p:sp>
      <p:graphicFrame>
        <p:nvGraphicFramePr>
          <p:cNvPr id="13327" name="Group 15">
            <a:extLst>
              <a:ext uri="{FF2B5EF4-FFF2-40B4-BE49-F238E27FC236}">
                <a16:creationId xmlns:a16="http://schemas.microsoft.com/office/drawing/2014/main" id="{44AFDC64-2994-1BCA-2CA1-18DD5BA94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932978"/>
              </p:ext>
            </p:extLst>
          </p:nvPr>
        </p:nvGraphicFramePr>
        <p:xfrm>
          <a:off x="228600" y="1371600"/>
          <a:ext cx="8686800" cy="1447800"/>
        </p:xfrm>
        <a:graphic>
          <a:graphicData uri="http://schemas.openxmlformats.org/drawingml/2006/table">
            <a:tbl>
              <a:tblPr/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47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Memantine is a voltage-dependent, moderate-affinity, non-competitive antagonist of NMDA involved in glutamatergic transmission.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8922" name="Picture 17" descr="memantine hcl structural formula">
            <a:extLst>
              <a:ext uri="{FF2B5EF4-FFF2-40B4-BE49-F238E27FC236}">
                <a16:creationId xmlns:a16="http://schemas.microsoft.com/office/drawing/2014/main" id="{456ABDE2-C6D7-D98D-799C-594970082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"/>
            <a:ext cx="1219200" cy="1163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18" name="Group 34">
            <a:extLst>
              <a:ext uri="{FF2B5EF4-FFF2-40B4-BE49-F238E27FC236}">
                <a16:creationId xmlns:a16="http://schemas.microsoft.com/office/drawing/2014/main" id="{1133508B-B146-EF83-216E-E625C4790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168446"/>
              </p:ext>
            </p:extLst>
          </p:nvPr>
        </p:nvGraphicFramePr>
        <p:xfrm>
          <a:off x="304800" y="152400"/>
          <a:ext cx="8534400" cy="6290646"/>
        </p:xfrm>
        <a:graphic>
          <a:graphicData uri="http://schemas.openxmlformats.org/drawingml/2006/table">
            <a:tbl>
              <a:tblPr/>
              <a:tblGrid>
                <a:gridCol w="853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221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Recommendations for pharmacological treatment of </a:t>
                      </a:r>
                      <a:r>
                        <a:rPr kumimoji="0" lang="en-US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AD</a:t>
                      </a:r>
                      <a:endParaRPr kumimoji="0" sz="2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8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Acetylcholinesterase inhibitors: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(donepezil, rivastigmine, galantamine)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FIRST CHOICE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A. mild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B. moderate forms of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AD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Memantine</a:t>
                      </a:r>
                      <a:r>
                        <a:rPr dirty="0"/>
                        <a:t> </a:t>
                      </a: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is recommended for the treatment of patients with Alzheimer's disease who have: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A. moderate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form of AD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B. severe form of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AD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38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Patients should be monitored regularly using cognitive, global, functional and behavioral assessment.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When assessing the severity of A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</a:t>
                      </a: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and the need for treatment, the MMSE test is used.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>
            <a:extLst>
              <a:ext uri="{FF2B5EF4-FFF2-40B4-BE49-F238E27FC236}">
                <a16:creationId xmlns:a16="http://schemas.microsoft.com/office/drawing/2014/main" id="{5778CD02-6FF0-36A2-3EDB-AC0EC151AFE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4000" b="1" dirty="0">
                <a:cs typeface="Arial" panose="020B0604020202020204" pitchFamily="34" charset="0"/>
              </a:rPr>
              <a:t>No proof to use!!</a:t>
            </a:r>
            <a:endParaRPr lang="sr-Latn-CS" altLang="en-US" sz="4000" b="1" dirty="0">
              <a:cs typeface="Arial" panose="020B0604020202020204" pitchFamily="34" charset="0"/>
            </a:endParaRPr>
          </a:p>
        </p:txBody>
      </p:sp>
      <p:sp>
        <p:nvSpPr>
          <p:cNvPr id="40963" name="Rectangle 5">
            <a:extLst>
              <a:ext uri="{FF2B5EF4-FFF2-40B4-BE49-F238E27FC236}">
                <a16:creationId xmlns:a16="http://schemas.microsoft.com/office/drawing/2014/main" id="{6ED81DD3-553B-E5E9-F0E2-B1529E6019F8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b="1" dirty="0">
                <a:cs typeface="Arial" panose="020B0604020202020204" pitchFamily="34" charset="0"/>
              </a:rPr>
              <a:t>G</a:t>
            </a:r>
            <a:r>
              <a:rPr sz="2800" b="1" dirty="0">
                <a:cs typeface="Arial" panose="020B0604020202020204" pitchFamily="34" charset="0"/>
              </a:rPr>
              <a:t>inkgo biloba,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sz="2800" b="1" dirty="0">
                <a:cs typeface="Arial" panose="020B0604020202020204" pitchFamily="34" charset="0"/>
              </a:rPr>
              <a:t>Vitamins E, C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sz="2800" b="1" dirty="0">
                <a:cs typeface="Arial" panose="020B0604020202020204" pitchFamily="34" charset="0"/>
              </a:rPr>
              <a:t>B complex vitamins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sz="2800" b="1" dirty="0">
                <a:cs typeface="Arial" panose="020B0604020202020204" pitchFamily="34" charset="0"/>
              </a:rPr>
              <a:t>Vitamin B12 and folic acid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sz="2800" b="1" dirty="0">
                <a:cs typeface="Arial" panose="020B0604020202020204" pitchFamily="34" charset="0"/>
              </a:rPr>
              <a:t>Piracetam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sz="2800" b="1" dirty="0" err="1">
                <a:cs typeface="Arial" panose="020B0604020202020204" pitchFamily="34" charset="0"/>
              </a:rPr>
              <a:t>Nicerogoline</a:t>
            </a:r>
            <a:endParaRPr sz="2800" b="1" dirty="0"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b="1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sr-Latn-CS" altLang="en-US" sz="2800" b="1" dirty="0">
              <a:cs typeface="Arial" panose="020B0604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0B30D7-B16E-C4E9-5752-687B762A5B2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>
                <a:cs typeface="Arial" charset="0"/>
              </a:rPr>
              <a:t>Vinpocetine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 err="1">
                <a:cs typeface="Arial" charset="0"/>
              </a:rPr>
              <a:t>Cerebrolysin</a:t>
            </a:r>
            <a:endParaRPr sz="2800" b="1" kern="1200" dirty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>
                <a:cs typeface="Arial" charset="0"/>
              </a:rPr>
              <a:t>Hydergine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>
                <a:cs typeface="Arial" charset="0"/>
              </a:rPr>
              <a:t>Pentoxifylline</a:t>
            </a:r>
            <a:endParaRPr lang="sr-Cyrl-CS" sz="2800" b="1" kern="1200" dirty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 err="1">
                <a:cs typeface="Arial" charset="0"/>
              </a:rPr>
              <a:t>Cynedil</a:t>
            </a:r>
            <a:endParaRPr lang="sr-Cyrl-CS" sz="2800" b="1" kern="1200" dirty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>
                <a:cs typeface="Arial" charset="0"/>
              </a:rPr>
              <a:t>Aspirin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>
                <a:cs typeface="Arial" charset="0"/>
              </a:rPr>
              <a:t>NSAID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sz="2800" b="1" kern="1200" dirty="0">
                <a:cs typeface="Arial" charset="0"/>
              </a:rPr>
              <a:t>Estrogen</a:t>
            </a:r>
            <a:endParaRPr lang="en-US" sz="2800" b="1" kern="1200" dirty="0">
              <a:cs typeface="Arial" charset="0"/>
            </a:endParaRPr>
          </a:p>
          <a:p>
            <a:pPr>
              <a:buFont typeface="Arial" charset="0"/>
              <a:buChar char="•"/>
              <a:defRPr/>
            </a:pPr>
            <a:endParaRPr lang="en-US" sz="2800" b="1" kern="1200" dirty="0"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6D485-68BD-06A2-7240-01DDD295E87C}"/>
              </a:ext>
            </a:extLst>
          </p:cNvPr>
          <p:cNvSpPr txBox="1"/>
          <p:nvPr/>
        </p:nvSpPr>
        <p:spPr>
          <a:xfrm>
            <a:off x="7543800" y="2547257"/>
            <a:ext cx="1828800" cy="1347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!!!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2">
            <a:extLst>
              <a:ext uri="{FF2B5EF4-FFF2-40B4-BE49-F238E27FC236}">
                <a16:creationId xmlns:a16="http://schemas.microsoft.com/office/drawing/2014/main" id="{3A474A98-1B5B-E239-FB7A-895E0D07C3D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2133600"/>
          </a:xfrm>
        </p:spPr>
        <p:txBody>
          <a:bodyPr/>
          <a:lstStyle/>
          <a:p>
            <a:endParaRPr lang="sr-Cyrl-CS" altLang="en-US" sz="2000"/>
          </a:p>
          <a:p>
            <a:endParaRPr lang="en-US" altLang="en-US" sz="2000">
              <a:cs typeface="Arial" panose="020B0604020202020204" pitchFamily="34" charset="0"/>
            </a:endParaRPr>
          </a:p>
        </p:txBody>
      </p:sp>
      <p:sp>
        <p:nvSpPr>
          <p:cNvPr id="41987" name="Rectangle 4">
            <a:extLst>
              <a:ext uri="{FF2B5EF4-FFF2-40B4-BE49-F238E27FC236}">
                <a16:creationId xmlns:a16="http://schemas.microsoft.com/office/drawing/2014/main" id="{18FFBA5C-B93F-F052-FACD-CEAE5AA50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en-US"/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5F3AB838-4914-8DA0-2B04-70A577DF3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6366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r>
              <a:rPr sz="2800" b="1" dirty="0">
                <a:latin typeface="+mn-lt"/>
              </a:rPr>
              <a:t>Neuropsychiatric symptoms (NPS)</a:t>
            </a:r>
          </a:p>
          <a:p>
            <a:pPr algn="ctr" eaLnBrk="0" hangingPunct="0">
              <a:defRPr/>
            </a:pP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r>
              <a:rPr sz="2800" b="1" dirty="0">
                <a:latin typeface="+mn-lt"/>
              </a:rPr>
              <a:t>Psychiatric symptoms</a:t>
            </a:r>
          </a:p>
          <a:p>
            <a:pPr algn="ctr" eaLnBrk="0" hangingPunct="0">
              <a:defRPr/>
            </a:pP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r>
              <a:rPr sz="2800" b="1" dirty="0">
                <a:latin typeface="+mn-lt"/>
              </a:rPr>
              <a:t>Non-cognitive symptoms.</a:t>
            </a: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  <a:p>
            <a:pPr algn="ctr" eaLnBrk="0" hangingPunct="0">
              <a:defRPr/>
            </a:pPr>
            <a:r>
              <a:rPr sz="2800" b="1" dirty="0">
                <a:latin typeface="+mn-lt"/>
              </a:rPr>
              <a:t>Behavioral and psychological symptoms of dementia (BPSD)</a:t>
            </a: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>
            <a:extLst>
              <a:ext uri="{FF2B5EF4-FFF2-40B4-BE49-F238E27FC236}">
                <a16:creationId xmlns:a16="http://schemas.microsoft.com/office/drawing/2014/main" id="{C8A71DAD-17B7-AFFC-3914-6B616E94B6F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2133600"/>
          </a:xfrm>
        </p:spPr>
        <p:txBody>
          <a:bodyPr/>
          <a:lstStyle/>
          <a:p>
            <a:endParaRPr lang="sr-Cyrl-CS" altLang="en-US" sz="2000"/>
          </a:p>
          <a:p>
            <a:endParaRPr lang="en-US" altLang="en-US" sz="2000">
              <a:cs typeface="Arial" panose="020B0604020202020204" pitchFamily="34" charset="0"/>
            </a:endParaRPr>
          </a:p>
        </p:txBody>
      </p:sp>
      <p:sp>
        <p:nvSpPr>
          <p:cNvPr id="43011" name="Rectangle 4">
            <a:extLst>
              <a:ext uri="{FF2B5EF4-FFF2-40B4-BE49-F238E27FC236}">
                <a16:creationId xmlns:a16="http://schemas.microsoft.com/office/drawing/2014/main" id="{CE8E70A9-A9C0-AF5E-B52B-1564973CA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en-US"/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8D1660BB-5635-F665-CAB0-42AB1EE89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594946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  <a:p>
            <a:pPr algn="ctr" eaLnBrk="0" hangingPunct="0">
              <a:defRPr/>
            </a:pPr>
            <a:r>
              <a:rPr sz="2800" b="1" dirty="0">
                <a:latin typeface="+mn-lt"/>
              </a:rPr>
              <a:t>Behavioral and psychological symptoms of dementia (BPSD)</a:t>
            </a: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  <a:p>
            <a:pPr algn="ctr" eaLnBrk="0" hangingPunct="0">
              <a:defRPr/>
            </a:pPr>
            <a:r>
              <a:rPr sz="2800" dirty="0">
                <a:latin typeface="+mn-lt"/>
              </a:rPr>
              <a:t>Includes:</a:t>
            </a: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endParaRPr sz="2800" dirty="0">
              <a:latin typeface="+mn-lt"/>
            </a:endParaRPr>
          </a:p>
          <a:p>
            <a:pPr algn="ctr" eaLnBrk="0" hangingPunct="0">
              <a:defRPr/>
            </a:pPr>
            <a:r>
              <a:rPr lang="en-US" sz="2800" dirty="0">
                <a:latin typeface="+mn-lt"/>
              </a:rPr>
              <a:t>-</a:t>
            </a:r>
            <a:r>
              <a:rPr sz="2800" dirty="0">
                <a:latin typeface="+mn-lt"/>
              </a:rPr>
              <a:t>mood disorders</a:t>
            </a:r>
          </a:p>
          <a:p>
            <a:pPr algn="ctr" eaLnBrk="0" hangingPunct="0">
              <a:defRPr/>
            </a:pPr>
            <a:r>
              <a:rPr lang="en-US" sz="2800" dirty="0">
                <a:latin typeface="+mn-lt"/>
              </a:rPr>
              <a:t>-</a:t>
            </a:r>
            <a:r>
              <a:rPr sz="2800" dirty="0">
                <a:latin typeface="+mn-lt"/>
              </a:rPr>
              <a:t>disturbances of perception and thinking</a:t>
            </a:r>
          </a:p>
          <a:p>
            <a:pPr algn="ctr" eaLnBrk="0" hangingPunct="0">
              <a:defRPr/>
            </a:pPr>
            <a:r>
              <a:rPr lang="en-US" sz="2800" dirty="0">
                <a:latin typeface="+mn-lt"/>
              </a:rPr>
              <a:t>-p</a:t>
            </a:r>
            <a:r>
              <a:rPr sz="2800" dirty="0">
                <a:latin typeface="+mn-lt"/>
              </a:rPr>
              <a:t>ersonality changes</a:t>
            </a:r>
          </a:p>
          <a:p>
            <a:pPr algn="ctr" eaLnBrk="0" hangingPunct="0">
              <a:defRPr/>
            </a:pPr>
            <a:r>
              <a:rPr lang="en-US" sz="2800" dirty="0">
                <a:latin typeface="+mn-lt"/>
              </a:rPr>
              <a:t>-</a:t>
            </a:r>
            <a:r>
              <a:rPr sz="2800" dirty="0">
                <a:latin typeface="+mn-lt"/>
              </a:rPr>
              <a:t>behavioral disorders</a:t>
            </a: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400" dirty="0">
              <a:latin typeface="+mn-lt"/>
            </a:endParaRPr>
          </a:p>
          <a:p>
            <a:pPr algn="ctr" eaLnBrk="0" hangingPunct="0">
              <a:defRPr/>
            </a:pPr>
            <a:r>
              <a:rPr sz="2400" dirty="0">
                <a:latin typeface="+mn-lt"/>
              </a:rPr>
              <a:t>ASSOCIATED WITH NEURODEGENERATIVE DISEASE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7097" name="Rectangle 9">
            <a:extLst>
              <a:ext uri="{FF2B5EF4-FFF2-40B4-BE49-F238E27FC236}">
                <a16:creationId xmlns:a16="http://schemas.microsoft.com/office/drawing/2014/main" id="{38814A18-D45C-F385-62CB-F20FFC6D5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171" name="Rectangle 12">
            <a:extLst>
              <a:ext uri="{FF2B5EF4-FFF2-40B4-BE49-F238E27FC236}">
                <a16:creationId xmlns:a16="http://schemas.microsoft.com/office/drawing/2014/main" id="{5B5B4480-2C8E-97B0-4B4D-8E17B47BA1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088" y="1998663"/>
            <a:ext cx="8229600" cy="4525962"/>
          </a:xfrm>
        </p:spPr>
        <p:txBody>
          <a:bodyPr/>
          <a:lstStyle/>
          <a:p>
            <a:pPr eaLnBrk="1" hangingPunct="1"/>
            <a:r>
              <a:rPr dirty="0"/>
              <a:t>Organic mental disorders, including symptomatic F00 to F09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dirty="0"/>
          </a:p>
          <a:p>
            <a:pPr eaLnBrk="1" hangingPunct="1"/>
            <a:r>
              <a:rPr dirty="0"/>
              <a:t>Syndrome of cognitive disorders</a:t>
            </a:r>
          </a:p>
          <a:p>
            <a:pPr lvl="1" eaLnBrk="1" hangingPunct="1"/>
            <a:r>
              <a:rPr dirty="0"/>
              <a:t>memory, intelligence, learning</a:t>
            </a:r>
            <a:endParaRPr lang="sr-Latn-CS" altLang="en-US" dirty="0"/>
          </a:p>
          <a:p>
            <a:pPr lvl="1" eaLnBrk="1" hangingPunct="1"/>
            <a:r>
              <a:rPr dirty="0"/>
              <a:t>disturbances of sensorium</a:t>
            </a:r>
            <a:endParaRPr lang="sr-Latn-CS" altLang="en-US" dirty="0"/>
          </a:p>
          <a:p>
            <a:pPr lvl="1" eaLnBrk="1" hangingPunct="1"/>
            <a:r>
              <a:rPr dirty="0"/>
              <a:t>consciousness, attention</a:t>
            </a:r>
            <a:endParaRPr lang="sr-Latn-CS" altLang="en-US" dirty="0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B3712D89-F455-D7D0-A07E-5876D4609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Classification of dementia (ICD-10)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>
            <a:extLst>
              <a:ext uri="{FF2B5EF4-FFF2-40B4-BE49-F238E27FC236}">
                <a16:creationId xmlns:a16="http://schemas.microsoft.com/office/drawing/2014/main" id="{BC935BAE-152A-1DFB-CD30-07F448CD0F4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2133600"/>
          </a:xfrm>
        </p:spPr>
        <p:txBody>
          <a:bodyPr/>
          <a:lstStyle/>
          <a:p>
            <a:endParaRPr lang="sr-Cyrl-CS" altLang="en-US" sz="2000"/>
          </a:p>
          <a:p>
            <a:endParaRPr lang="en-US" altLang="en-US" sz="2000">
              <a:cs typeface="Arial" panose="020B0604020202020204" pitchFamily="34" charset="0"/>
            </a:endParaRPr>
          </a:p>
        </p:txBody>
      </p:sp>
      <p:sp>
        <p:nvSpPr>
          <p:cNvPr id="44035" name="Rectangle 4">
            <a:extLst>
              <a:ext uri="{FF2B5EF4-FFF2-40B4-BE49-F238E27FC236}">
                <a16:creationId xmlns:a16="http://schemas.microsoft.com/office/drawing/2014/main" id="{20788057-876C-872F-2029-2CF4C886A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en-US"/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F2D7D584-82EA-CF68-7AA1-4BC8B3AAB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34953"/>
            <a:ext cx="9144000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sr-Latn-RS" sz="2800" b="1" dirty="0">
              <a:latin typeface="+mn-lt"/>
            </a:endParaRPr>
          </a:p>
          <a:p>
            <a:pPr algn="ctr" eaLnBrk="0" hangingPunct="0">
              <a:defRPr/>
            </a:pPr>
            <a:endParaRPr lang="sr-Latn-CS" sz="2600" dirty="0">
              <a:latin typeface="+mn-lt"/>
            </a:endParaRPr>
          </a:p>
          <a:p>
            <a:pPr algn="ctr" eaLnBrk="0" hangingPunct="0">
              <a:defRPr/>
            </a:pPr>
            <a:endParaRPr lang="en-US" sz="2600" b="1" dirty="0"/>
          </a:p>
          <a:p>
            <a:pPr algn="ctr" eaLnBrk="0" hangingPunct="0">
              <a:defRPr/>
            </a:pPr>
            <a:r>
              <a:rPr sz="2600" b="1" dirty="0"/>
              <a:t>Behavioral and psychological symptoms of dementia (BPSD)</a:t>
            </a:r>
            <a:endParaRPr lang="sr-Latn-RS" sz="2600" b="1" dirty="0"/>
          </a:p>
          <a:p>
            <a:pPr algn="ctr" eaLnBrk="0" hangingPunct="0">
              <a:defRPr/>
            </a:pPr>
            <a:endParaRPr lang="sr-Latn-CS" sz="2800" dirty="0">
              <a:latin typeface="+mn-lt"/>
            </a:endParaRPr>
          </a:p>
          <a:p>
            <a:pPr algn="just" eaLnBrk="0" hangingPunct="0">
              <a:defRPr/>
            </a:pPr>
            <a:r>
              <a:rPr sz="2800" dirty="0">
                <a:latin typeface="+mn-lt"/>
              </a:rPr>
              <a:t>- In all forms of dementia</a:t>
            </a:r>
          </a:p>
          <a:p>
            <a:pPr algn="just" eaLnBrk="0" hangingPunct="0">
              <a:defRPr/>
            </a:pPr>
            <a:r>
              <a:rPr lang="en-US" sz="2800" dirty="0">
                <a:latin typeface="+mn-lt"/>
              </a:rPr>
              <a:t>- </a:t>
            </a:r>
            <a:r>
              <a:rPr sz="2800" dirty="0">
                <a:latin typeface="+mn-lt"/>
              </a:rPr>
              <a:t>They occur at different stages of the disease</a:t>
            </a:r>
          </a:p>
          <a:p>
            <a:pPr algn="just" eaLnBrk="0" hangingPunct="0">
              <a:defRPr/>
            </a:pPr>
            <a:r>
              <a:rPr sz="2800" dirty="0">
                <a:latin typeface="+mn-lt"/>
              </a:rPr>
              <a:t>- They can occur before diagnosis is established</a:t>
            </a:r>
          </a:p>
          <a:p>
            <a:pPr algn="just" eaLnBrk="0" hangingPunct="0">
              <a:defRPr/>
            </a:pPr>
            <a:r>
              <a:rPr lang="en-US" sz="2800" dirty="0">
                <a:latin typeface="+mn-lt"/>
              </a:rPr>
              <a:t>- </a:t>
            </a:r>
            <a:r>
              <a:rPr sz="2800" dirty="0">
                <a:latin typeface="+mn-lt"/>
              </a:rPr>
              <a:t>They also occur in the prodromal stage of the disease</a:t>
            </a:r>
          </a:p>
          <a:p>
            <a:pPr algn="just" eaLnBrk="0" hangingPunct="0">
              <a:defRPr/>
            </a:pPr>
            <a:r>
              <a:rPr sz="2800" dirty="0">
                <a:latin typeface="+mn-lt"/>
              </a:rPr>
              <a:t>- In patients with MCI (increased risk of dementia)</a:t>
            </a:r>
          </a:p>
          <a:p>
            <a:pPr algn="just" eaLnBrk="0" hangingPunct="0">
              <a:defRPr/>
            </a:pPr>
            <a:endParaRPr lang="sr-Latn-CS" sz="2800" b="1" dirty="0">
              <a:latin typeface="+mn-lt"/>
            </a:endParaRPr>
          </a:p>
          <a:p>
            <a:pPr algn="just" eaLnBrk="0" hangingPunct="0">
              <a:defRPr/>
            </a:pPr>
            <a:r>
              <a:rPr sz="2800" b="1" dirty="0">
                <a:latin typeface="+mn-lt"/>
              </a:rPr>
              <a:t>- They can occur before the manifestation of cognitive</a:t>
            </a:r>
          </a:p>
          <a:p>
            <a:pPr algn="just" eaLnBrk="0" hangingPunct="0">
              <a:defRPr/>
            </a:pPr>
            <a:r>
              <a:rPr sz="2800" b="1" dirty="0">
                <a:latin typeface="+mn-lt"/>
              </a:rPr>
              <a:t>disturbances due to neurodegenerative disease</a:t>
            </a:r>
          </a:p>
          <a:p>
            <a:pPr algn="ctr" eaLnBrk="0" hangingPunct="0">
              <a:defRPr/>
            </a:pPr>
            <a:endParaRPr lang="sr-Latn-CS" sz="2800" dirty="0">
              <a:latin typeface="+mn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5C7F0050-CBB3-6B52-FEBB-3975F28F65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107950"/>
            <a:ext cx="8077200" cy="1263650"/>
          </a:xfrm>
        </p:spPr>
        <p:txBody>
          <a:bodyPr/>
          <a:lstStyle/>
          <a:p>
            <a:pPr eaLnBrk="1" hangingPunct="1"/>
            <a:r>
              <a:rPr sz="2400" b="1" dirty="0"/>
              <a:t>Behavioral and psychological symptoms of dementia (BPSD) </a:t>
            </a:r>
            <a:r>
              <a:rPr sz="2000" b="1" dirty="0"/>
              <a:t>CAUSES</a:t>
            </a:r>
            <a:endParaRPr lang="en-US" altLang="en-US" sz="2000" b="1" dirty="0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8C33960B-3405-EB68-4E51-B860EE6130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86800" cy="4953000"/>
          </a:xfrm>
        </p:spPr>
        <p:txBody>
          <a:bodyPr/>
          <a:lstStyle/>
          <a:p>
            <a:pPr eaLnBrk="1" hangingPunct="1"/>
            <a:r>
              <a:rPr sz="2200" dirty="0"/>
              <a:t>Dementia - progressive impairment of nerve cells, imbalance of acetylcholine, serotonin, noradrenaline, and dopamine</a:t>
            </a:r>
          </a:p>
          <a:p>
            <a:pPr eaLnBrk="1" hangingPunct="1">
              <a:buFontTx/>
              <a:buNone/>
            </a:pPr>
            <a:endParaRPr lang="sr-Latn-CS" altLang="en-US" sz="2200" dirty="0"/>
          </a:p>
          <a:p>
            <a:pPr eaLnBrk="1" hangingPunct="1"/>
            <a:r>
              <a:rPr sz="2200" dirty="0"/>
              <a:t>Somatic diseases - exacerbation, infection, pain, sensory impairment</a:t>
            </a:r>
          </a:p>
          <a:p>
            <a:pPr eaLnBrk="1" hangingPunct="1">
              <a:buFontTx/>
              <a:buNone/>
            </a:pPr>
            <a:endParaRPr lang="sr-Latn-CS" altLang="en-US" sz="2200" dirty="0"/>
          </a:p>
          <a:p>
            <a:pPr eaLnBrk="1" hangingPunct="1"/>
            <a:r>
              <a:rPr sz="2200" dirty="0" err="1"/>
              <a:t>Iatrogenization</a:t>
            </a:r>
            <a:r>
              <a:rPr sz="2200" dirty="0"/>
              <a:t> - adverse effects of medications, failure in the treatment of associated condition (surgical, internal medicine, psychiatric)</a:t>
            </a:r>
          </a:p>
          <a:p>
            <a:pPr eaLnBrk="1" hangingPunct="1">
              <a:buFontTx/>
              <a:buNone/>
            </a:pPr>
            <a:endParaRPr lang="sr-Latn-CS" altLang="en-US" sz="2200" dirty="0"/>
          </a:p>
          <a:p>
            <a:pPr eaLnBrk="1" hangingPunct="1"/>
            <a:r>
              <a:rPr sz="2200" dirty="0"/>
              <a:t>The influence of the environment and other factors - relocation, marital problems, disharmony, frustration, boredom, reduced communication, elder abuse</a:t>
            </a:r>
          </a:p>
          <a:p>
            <a:pPr eaLnBrk="1" hangingPunct="1"/>
            <a:endParaRPr lang="sr-Latn-CS" altLang="en-US" sz="2200" dirty="0"/>
          </a:p>
          <a:p>
            <a:pPr eaLnBrk="1" hangingPunct="1"/>
            <a:endParaRPr lang="en-US" altLang="en-US" sz="2200" dirty="0"/>
          </a:p>
          <a:p>
            <a:pPr eaLnBrk="1" hangingPunct="1"/>
            <a:endParaRPr lang="sr-Latn-CS" altLang="en-US" sz="2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 descr="teta-nemnum-01">
            <a:extLst>
              <a:ext uri="{FF2B5EF4-FFF2-40B4-BE49-F238E27FC236}">
                <a16:creationId xmlns:a16="http://schemas.microsoft.com/office/drawing/2014/main" id="{4E26CCF3-C7A7-0E19-DC97-A9AC6323F52C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71488"/>
            <a:ext cx="8229600" cy="5456237"/>
          </a:xfr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A729DA0B-77C2-91B2-C0E3-FC8716ABF4C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325562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sz="2800" i="1" dirty="0">
                <a:latin typeface="+mn-lt"/>
              </a:rPr>
              <a:t>The presence of behavioral symptoms is a predictor of faster disease progression and decline in functionality</a:t>
            </a:r>
            <a:endParaRPr lang="en-US" sz="2800" i="1" dirty="0">
              <a:latin typeface="+mn-lt"/>
            </a:endParaRPr>
          </a:p>
        </p:txBody>
      </p:sp>
      <p:sp>
        <p:nvSpPr>
          <p:cNvPr id="47107" name="Rectangle 4">
            <a:extLst>
              <a:ext uri="{FF2B5EF4-FFF2-40B4-BE49-F238E27FC236}">
                <a16:creationId xmlns:a16="http://schemas.microsoft.com/office/drawing/2014/main" id="{C8C642C3-F520-C371-643D-DC9C2359471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229600" cy="48006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Aft>
                <a:spcPct val="60000"/>
              </a:spcAft>
            </a:pPr>
            <a:r>
              <a:rPr sz="2400" dirty="0"/>
              <a:t>The association between the presence of certain behavioral symptoms in </a:t>
            </a:r>
            <a:r>
              <a:rPr lang="en-US" sz="2400" dirty="0"/>
              <a:t>AD </a:t>
            </a:r>
            <a:r>
              <a:rPr sz="2400" dirty="0"/>
              <a:t>(agitation, hallucinations, and wandering)</a:t>
            </a:r>
            <a:r>
              <a:rPr sz="2400" baseline="30000" dirty="0"/>
              <a:t>1–4</a:t>
            </a:r>
            <a:r>
              <a:rPr sz="2400" dirty="0"/>
              <a:t> and disease exacerbation</a:t>
            </a:r>
          </a:p>
          <a:p>
            <a:pPr lvl="2" eaLnBrk="1" hangingPunct="1">
              <a:lnSpc>
                <a:spcPct val="90000"/>
              </a:lnSpc>
              <a:spcAft>
                <a:spcPct val="60000"/>
              </a:spcAft>
            </a:pPr>
            <a:r>
              <a:rPr dirty="0"/>
              <a:t>Predictors of faster cognitive and functional decline</a:t>
            </a:r>
            <a:r>
              <a:rPr lang="en-GB" altLang="en-US" baseline="30000" dirty="0"/>
              <a:t> 5</a:t>
            </a:r>
            <a:endParaRPr lang="en-US" altLang="en-US" dirty="0"/>
          </a:p>
          <a:p>
            <a:pPr lvl="2" eaLnBrk="1" hangingPunct="1">
              <a:lnSpc>
                <a:spcPct val="90000"/>
              </a:lnSpc>
              <a:spcAft>
                <a:spcPct val="60000"/>
              </a:spcAft>
            </a:pPr>
            <a:r>
              <a:rPr dirty="0"/>
              <a:t>The time until admission to a nursing home (NHP) is shortened by approximately 2 years</a:t>
            </a:r>
            <a:r>
              <a:rPr lang="en-US" altLang="en-US" baseline="30000" dirty="0"/>
              <a:t>6</a:t>
            </a:r>
            <a:endParaRPr lang="en-GB" altLang="en-US" baseline="30000" dirty="0"/>
          </a:p>
          <a:p>
            <a:pPr lvl="2" eaLnBrk="1" hangingPunct="1">
              <a:lnSpc>
                <a:spcPct val="90000"/>
              </a:lnSpc>
              <a:spcAft>
                <a:spcPct val="60000"/>
              </a:spcAft>
            </a:pPr>
            <a:r>
              <a:rPr dirty="0"/>
              <a:t>They cause difficulties for the patient and caregiver</a:t>
            </a:r>
            <a:r>
              <a:rPr lang="en-GB" altLang="en-US" baseline="30000" dirty="0"/>
              <a:t>5</a:t>
            </a:r>
            <a:endParaRPr lang="en-US" altLang="en-US" baseline="30000" dirty="0"/>
          </a:p>
          <a:p>
            <a:pPr lvl="2" eaLnBrk="1" hangingPunct="1">
              <a:lnSpc>
                <a:spcPct val="90000"/>
              </a:lnSpc>
              <a:spcAft>
                <a:spcPct val="60000"/>
              </a:spcAft>
            </a:pPr>
            <a:endParaRPr lang="en-US" altLang="en-US" dirty="0"/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E03CDFC4-3177-7400-A84E-71BE642F8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092825"/>
            <a:ext cx="6477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200" baseline="30000" dirty="0"/>
              <a:t>1</a:t>
            </a:r>
            <a:r>
              <a:rPr lang="en-GB" altLang="en-US" sz="1200" dirty="0"/>
              <a:t>Miller et al. 1993; </a:t>
            </a:r>
            <a:r>
              <a:rPr lang="en-GB" altLang="en-US" sz="1200" baseline="30000" dirty="0"/>
              <a:t>2</a:t>
            </a:r>
            <a:r>
              <a:rPr lang="en-GB" altLang="en-US" sz="1200" dirty="0"/>
              <a:t>Moritz et al. 1997</a:t>
            </a:r>
            <a:br>
              <a:rPr lang="en-GB" altLang="en-US" sz="1200" dirty="0"/>
            </a:br>
            <a:r>
              <a:rPr lang="en-GB" altLang="en-US" sz="1200" dirty="0"/>
              <a:t> </a:t>
            </a:r>
            <a:r>
              <a:rPr lang="en-GB" altLang="en-US" sz="1200" baseline="30000" dirty="0"/>
              <a:t>3</a:t>
            </a:r>
            <a:r>
              <a:rPr lang="en-GB" altLang="en-US" sz="1200" dirty="0"/>
              <a:t>Walsh et al. 1990; </a:t>
            </a:r>
            <a:r>
              <a:rPr lang="en-GB" altLang="en-US" sz="1200" baseline="30000" dirty="0"/>
              <a:t>4</a:t>
            </a:r>
            <a:r>
              <a:rPr lang="en-GB" altLang="en-US" sz="1200" dirty="0"/>
              <a:t>Lopez et al. 1999; </a:t>
            </a:r>
            <a:r>
              <a:rPr lang="en-GB" altLang="en-US" sz="1200" baseline="30000" dirty="0"/>
              <a:t>5</a:t>
            </a:r>
            <a:r>
              <a:rPr lang="en-GB" altLang="en-US" sz="1200" dirty="0"/>
              <a:t>Mortimer et al. 1992</a:t>
            </a:r>
            <a:r>
              <a:rPr lang="en-US" altLang="en-US" sz="1200" dirty="0"/>
              <a:t>; </a:t>
            </a:r>
            <a:r>
              <a:rPr lang="en-US" altLang="en-US" sz="1200" baseline="30000" dirty="0"/>
              <a:t>6</a:t>
            </a:r>
            <a:r>
              <a:rPr lang="hr-HR" altLang="en-US" sz="1200" dirty="0"/>
              <a:t>Phillips VL, </a:t>
            </a:r>
            <a:r>
              <a:rPr lang="hr-HR" altLang="en-US" sz="1200" dirty="0" err="1"/>
              <a:t>Diwan</a:t>
            </a:r>
            <a:r>
              <a:rPr lang="hr-HR" altLang="en-US" sz="1200" dirty="0"/>
              <a:t> S. J Am </a:t>
            </a:r>
            <a:r>
              <a:rPr lang="hr-HR" altLang="en-US" sz="1200" dirty="0" err="1"/>
              <a:t>Geriatr</a:t>
            </a:r>
            <a:r>
              <a:rPr lang="hr-HR" altLang="en-US" sz="1200" dirty="0"/>
              <a:t> </a:t>
            </a:r>
            <a:r>
              <a:rPr lang="hr-HR" altLang="en-US" sz="1200" dirty="0" err="1"/>
              <a:t>Soc</a:t>
            </a:r>
            <a:r>
              <a:rPr lang="hr-HR" altLang="en-US" sz="1200" dirty="0"/>
              <a:t>. 2003;51:188-93.</a:t>
            </a:r>
            <a:r>
              <a:rPr lang="en-GB" altLang="en-US" sz="1200" dirty="0"/>
              <a:t>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E5FFADC2-B341-DFE9-2831-735CB99159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229600" cy="1143000"/>
          </a:xfrm>
        </p:spPr>
        <p:txBody>
          <a:bodyPr/>
          <a:lstStyle/>
          <a:p>
            <a:pPr eaLnBrk="1" hangingPunct="1"/>
            <a:r>
              <a:rPr dirty="0"/>
              <a:t>Goal of BPSD assessment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6B9DCA87-BE38-E355-85C1-7264670D87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b="1" dirty="0"/>
              <a:t>The primary objectives of the assessment are:</a:t>
            </a:r>
          </a:p>
          <a:p>
            <a:pPr eaLnBrk="1" hangingPunct="1">
              <a:buFontTx/>
              <a:buNone/>
            </a:pPr>
            <a:endParaRPr lang="sr-Latn-CS" altLang="en-US" sz="1000" dirty="0"/>
          </a:p>
          <a:p>
            <a:pPr eaLnBrk="1" hangingPunct="1"/>
            <a:r>
              <a:rPr dirty="0"/>
              <a:t>Identification and clear description of behavioral changes</a:t>
            </a:r>
          </a:p>
          <a:p>
            <a:pPr eaLnBrk="1" hangingPunct="1"/>
            <a:r>
              <a:rPr dirty="0"/>
              <a:t>Precise determination of possible causes of problematic behavior and guidance for future interventions.</a:t>
            </a:r>
            <a:endParaRPr lang="en-US" alt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71A85BA6-A095-0AF9-AC91-0237901ECF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t>ABC approach</a:t>
            </a:r>
            <a:endParaRPr lang="en-US" altLang="en-US"/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DD6704FB-9579-6058-37D3-F4E141563C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b="1" dirty="0"/>
              <a:t>A</a:t>
            </a:r>
            <a:r>
              <a:rPr dirty="0"/>
              <a:t>ntecedents- What precedes such behavior?</a:t>
            </a:r>
          </a:p>
          <a:p>
            <a:pPr marL="609600" indent="-609600" eaLnBrk="1" hangingPunct="1"/>
            <a:r>
              <a:rPr b="1" dirty="0"/>
              <a:t>B</a:t>
            </a:r>
            <a:r>
              <a:rPr dirty="0"/>
              <a:t>ehavior- Detailed description of the patient's behavior</a:t>
            </a:r>
          </a:p>
          <a:p>
            <a:pPr marL="609600" indent="-609600" eaLnBrk="1" hangingPunct="1"/>
            <a:r>
              <a:rPr b="1" dirty="0"/>
              <a:t>C</a:t>
            </a:r>
            <a:r>
              <a:rPr dirty="0"/>
              <a:t>onsequences- What are the consequences of the patient's behavior?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6BE2402F-D835-FF9B-0D67-8BDFA24ABA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/>
              <a:t>BPSD therapy</a:t>
            </a:r>
            <a:endParaRPr lang="en-US" altLang="en-US" dirty="0"/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52307781-BFFA-8AAA-7666-F5F4ACE85E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2179638"/>
            <a:ext cx="8229600" cy="4525962"/>
          </a:xfrm>
        </p:spPr>
        <p:txBody>
          <a:bodyPr/>
          <a:lstStyle/>
          <a:p>
            <a:pPr eaLnBrk="1" hangingPunct="1"/>
            <a:r>
              <a:rPr b="1" dirty="0"/>
              <a:t>Non-pharmacological</a:t>
            </a:r>
          </a:p>
          <a:p>
            <a:pPr eaLnBrk="1" hangingPunct="1">
              <a:buFontTx/>
              <a:buNone/>
            </a:pPr>
            <a:endParaRPr lang="sr-Latn-CS" altLang="en-US" b="1" dirty="0"/>
          </a:p>
          <a:p>
            <a:pPr eaLnBrk="1" hangingPunct="1"/>
            <a:r>
              <a:rPr b="1" dirty="0"/>
              <a:t>Pharmacological</a:t>
            </a:r>
            <a:endParaRPr lang="en-US" altLang="en-US" b="1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01F809A5-447D-72AC-201D-EC05A45C99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E0CE21B-9CE9-CB50-55AB-7CF022AB3D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/>
              <a:t>The general principle for intervention should be </a:t>
            </a:r>
            <a:r>
              <a:rPr dirty="0">
                <a:solidFill>
                  <a:schemeClr val="bg1">
                    <a:lumMod val="50000"/>
                  </a:schemeClr>
                </a:solidFill>
              </a:rPr>
              <a:t>non-pharmacological first.</a:t>
            </a:r>
          </a:p>
          <a:p>
            <a:pPr marL="0" indent="0" eaLnBrk="1" hangingPunct="1">
              <a:buFontTx/>
              <a:buNone/>
              <a:defRPr/>
            </a:pPr>
            <a:endParaRPr lang="en-US" dirty="0"/>
          </a:p>
          <a:p>
            <a:pPr eaLnBrk="1" hangingPunct="1">
              <a:defRPr/>
            </a:pPr>
            <a:r>
              <a:rPr sz="3000" i="1" dirty="0">
                <a:solidFill>
                  <a:schemeClr val="bg1">
                    <a:lumMod val="50000"/>
                  </a:schemeClr>
                </a:solidFill>
              </a:rPr>
              <a:t>The patient functions best in a safe, calm, and familiar environment, with adequate caregiver support.</a:t>
            </a:r>
            <a:endParaRPr lang="en-US" sz="3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34F4675B-8106-1DF9-DDA9-8B77983255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eaLnBrk="1" hangingPunct="1"/>
            <a:r>
              <a:rPr sz="3600" b="1" dirty="0">
                <a:cs typeface="Arial" panose="020B0604020202020204" pitchFamily="34" charset="0"/>
              </a:rPr>
              <a:t>First rule</a:t>
            </a:r>
            <a:endParaRPr lang="de-DE" altLang="en-US" sz="3600" b="1" dirty="0">
              <a:cs typeface="Arial" panose="020B0604020202020204" pitchFamily="34" charset="0"/>
            </a:endParaRPr>
          </a:p>
        </p:txBody>
      </p:sp>
      <p:graphicFrame>
        <p:nvGraphicFramePr>
          <p:cNvPr id="1026" name="Object 3">
            <a:extLst>
              <a:ext uri="{FF2B5EF4-FFF2-40B4-BE49-F238E27FC236}">
                <a16:creationId xmlns:a16="http://schemas.microsoft.com/office/drawing/2014/main" id="{60AC8D25-EB52-D4F7-651A-4C1057918033}"/>
              </a:ext>
            </a:extLst>
          </p:cNvPr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2122488"/>
          <a:ext cx="4041775" cy="350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iagramm" r:id="rId4" imgW="4371962" imgH="4114867" progId="MSGraph.Chart.8">
                  <p:embed followColorScheme="full"/>
                </p:oleObj>
              </mc:Choice>
              <mc:Fallback>
                <p:oleObj name="Diagramm" r:id="rId4" imgW="4371962" imgH="4114867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22488"/>
                        <a:ext cx="4041775" cy="350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feld 4">
            <a:extLst>
              <a:ext uri="{FF2B5EF4-FFF2-40B4-BE49-F238E27FC236}">
                <a16:creationId xmlns:a16="http://schemas.microsoft.com/office/drawing/2014/main" id="{34F0923E-D4FE-F871-B72E-75124DD5B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00" y="1066800"/>
            <a:ext cx="81407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DE" altLang="en-US" sz="2800" b="1" dirty="0">
              <a:solidFill>
                <a:srgbClr val="002060"/>
              </a:solidFill>
            </a:endParaRPr>
          </a:p>
          <a:p>
            <a:pPr eaLnBrk="1" hangingPunct="1"/>
            <a:r>
              <a:rPr sz="2800" b="1" dirty="0">
                <a:solidFill>
                  <a:srgbClr val="002060"/>
                </a:solidFill>
              </a:rPr>
              <a:t>Behavior or symptom in a patient with dementia</a:t>
            </a:r>
            <a:endParaRPr lang="de-DE" altLang="en-US" sz="2800" b="1" dirty="0">
              <a:solidFill>
                <a:srgbClr val="002060"/>
              </a:solidFill>
            </a:endParaRPr>
          </a:p>
          <a:p>
            <a:pPr eaLnBrk="1" hangingPunct="1"/>
            <a:endParaRPr lang="de-DE" altLang="en-US" sz="2800" b="1" dirty="0">
              <a:solidFill>
                <a:srgbClr val="002060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FA330EC-57F8-D611-5707-BC530366A211}"/>
              </a:ext>
            </a:extLst>
          </p:cNvPr>
          <p:cNvSpPr txBox="1"/>
          <p:nvPr/>
        </p:nvSpPr>
        <p:spPr>
          <a:xfrm>
            <a:off x="762000" y="2971800"/>
            <a:ext cx="81407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IS ALWAYS JUSTIFIED</a:t>
            </a:r>
            <a:endParaRPr lang="de-DE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defRPr/>
            </a:pPr>
            <a:endParaRPr lang="de-DE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30" name="Textfeld 8">
            <a:extLst>
              <a:ext uri="{FF2B5EF4-FFF2-40B4-BE49-F238E27FC236}">
                <a16:creationId xmlns:a16="http://schemas.microsoft.com/office/drawing/2014/main" id="{E4FF1267-87D4-BDCE-112F-A0DB4E876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267200"/>
            <a:ext cx="8140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sz="2800" b="1" dirty="0"/>
              <a:t>FROM THE PATIENT'S POINT OF VIEW...</a:t>
            </a:r>
          </a:p>
          <a:p>
            <a:pPr eaLnBrk="1" hangingPunct="1"/>
            <a:endParaRPr lang="de-DE" altLang="en-US" sz="2800" b="1" dirty="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>
            <a:extLst>
              <a:ext uri="{FF2B5EF4-FFF2-40B4-BE49-F238E27FC236}">
                <a16:creationId xmlns:a16="http://schemas.microsoft.com/office/drawing/2014/main" id="{67435B2C-7FE2-6E6A-8300-BDCFF1AB7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dirty="0"/>
              <a:t>Those who care for and/or treat patients with dementia must learn that</a:t>
            </a:r>
            <a:r>
              <a:rPr lang="en-US" dirty="0"/>
              <a:t> </a:t>
            </a:r>
            <a:r>
              <a:rPr lang="en-US" b="1" dirty="0"/>
              <a:t>the disease </a:t>
            </a:r>
            <a:r>
              <a:rPr dirty="0"/>
              <a:t>is cause of</a:t>
            </a:r>
            <a:r>
              <a:rPr lang="en-US" dirty="0"/>
              <a:t> dysfunction</a:t>
            </a:r>
            <a:r>
              <a:rPr b="1" dirty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16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dirty="0"/>
              <a:t>Dysfunction is not a sign of disinterest, stubbornness, or laziness.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16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dirty="0"/>
              <a:t>The caregiver should always remain calm, determined, and supportive to the patient.</a:t>
            </a: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52227" name="Rectangle 1">
            <a:extLst>
              <a:ext uri="{FF2B5EF4-FFF2-40B4-BE49-F238E27FC236}">
                <a16:creationId xmlns:a16="http://schemas.microsoft.com/office/drawing/2014/main" id="{D9A114A3-EABB-DF19-30B4-01BB58428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572125"/>
            <a:ext cx="784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sz="2400" b="1" i="1" dirty="0">
                <a:solidFill>
                  <a:srgbClr val="FF0000"/>
                </a:solidFill>
              </a:rPr>
              <a:t>CALM CAREGIVER - CALM PATIENT</a:t>
            </a:r>
            <a:endParaRPr lang="en-US" altLang="en-US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9138" name="Rectangle 2">
            <a:extLst>
              <a:ext uri="{FF2B5EF4-FFF2-40B4-BE49-F238E27FC236}">
                <a16:creationId xmlns:a16="http://schemas.microsoft.com/office/drawing/2014/main" id="{DADB13C3-4748-5439-0481-1B2D859D3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03349458-8FE4-40E9-7E04-5B9BC7BF76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6813" y="1711325"/>
            <a:ext cx="8229600" cy="4525963"/>
          </a:xfrm>
        </p:spPr>
        <p:txBody>
          <a:bodyPr/>
          <a:lstStyle/>
          <a:p>
            <a:pPr eaLnBrk="1" hangingPunct="1"/>
            <a:r>
              <a:rPr dirty="0"/>
              <a:t>F00, in Alzheimer's disease (G30)</a:t>
            </a:r>
            <a:endParaRPr lang="sr-Latn-CS" altLang="en-US" sz="800" dirty="0"/>
          </a:p>
          <a:p>
            <a:pPr eaLnBrk="1" hangingPunct="1"/>
            <a:r>
              <a:rPr dirty="0"/>
              <a:t>F01, Vascular dementia</a:t>
            </a:r>
            <a:endParaRPr lang="en-US" altLang="en-US" dirty="0"/>
          </a:p>
          <a:p>
            <a:pPr eaLnBrk="1" hangingPunct="1"/>
            <a:r>
              <a:rPr dirty="0"/>
              <a:t>F02, Dementia in other diseases</a:t>
            </a:r>
            <a:endParaRPr lang="sr-Latn-CS" altLang="en-US" dirty="0"/>
          </a:p>
          <a:p>
            <a:pPr lvl="1" eaLnBrk="1" hangingPunct="1"/>
            <a:r>
              <a:rPr dirty="0"/>
              <a:t>Pick, Jackob-</a:t>
            </a:r>
            <a:r>
              <a:rPr dirty="0" err="1"/>
              <a:t>Creutzfeld</a:t>
            </a:r>
            <a:r>
              <a:rPr dirty="0"/>
              <a:t>, Huntington, Parkinson</a:t>
            </a:r>
            <a:endParaRPr lang="sr-Latn-CS" altLang="en-US" dirty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sr-Latn-CS" altLang="en-US" sz="800" dirty="0"/>
          </a:p>
          <a:p>
            <a:pPr eaLnBrk="1" hangingPunct="1"/>
            <a:r>
              <a:rPr dirty="0"/>
              <a:t>F03, Unspecified dementia</a:t>
            </a:r>
            <a:endParaRPr lang="sr-Latn-CS" altLang="en-US" sz="800" dirty="0"/>
          </a:p>
          <a:p>
            <a:pPr eaLnBrk="1" hangingPunct="1"/>
            <a:r>
              <a:rPr dirty="0"/>
              <a:t>F04, Organic syndrome of dementia</a:t>
            </a:r>
            <a:endParaRPr lang="sr-Latn-CS" altLang="en-US" dirty="0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7516F031-9186-076C-8FAC-15EC458B9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Classification of dementia 2 (ICD-10)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Robert\Desktop\caregiver burden\imagesCAU3QDV9.jpg">
            <a:extLst>
              <a:ext uri="{FF2B5EF4-FFF2-40B4-BE49-F238E27FC236}">
                <a16:creationId xmlns:a16="http://schemas.microsoft.com/office/drawing/2014/main" id="{4D63CBD5-6944-B86C-9092-C19C62322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49425"/>
            <a:ext cx="28194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4" descr="C:\Users\Robert\Desktop\caregiver burden\large_pills-in-hand.jpg">
            <a:extLst>
              <a:ext uri="{FF2B5EF4-FFF2-40B4-BE49-F238E27FC236}">
                <a16:creationId xmlns:a16="http://schemas.microsoft.com/office/drawing/2014/main" id="{7632A6EB-017A-DA5B-8775-9D39E1DE9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01838"/>
            <a:ext cx="3429000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2">
            <a:extLst>
              <a:ext uri="{FF2B5EF4-FFF2-40B4-BE49-F238E27FC236}">
                <a16:creationId xmlns:a16="http://schemas.microsoft.com/office/drawing/2014/main" id="{D027C822-D3EE-E8EE-879D-3B2070BBB2A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1524000"/>
            <a:ext cx="4267200" cy="5334000"/>
          </a:xfrm>
        </p:spPr>
        <p:txBody>
          <a:bodyPr/>
          <a:lstStyle/>
          <a:p>
            <a:r>
              <a:rPr sz="2400" dirty="0"/>
              <a:t>If </a:t>
            </a:r>
            <a:r>
              <a:rPr sz="2400" b="1" dirty="0">
                <a:solidFill>
                  <a:srgbClr val="FF0000"/>
                </a:solidFill>
              </a:rPr>
              <a:t>non</a:t>
            </a:r>
            <a:r>
              <a:rPr sz="2400" dirty="0"/>
              <a:t>-pharmacological measures have not been effective</a:t>
            </a:r>
          </a:p>
          <a:p>
            <a:endParaRPr lang="ru-RU" altLang="en-US" sz="2400" dirty="0"/>
          </a:p>
          <a:p>
            <a:r>
              <a:rPr sz="2400" dirty="0"/>
              <a:t>Medications are </a:t>
            </a:r>
            <a:r>
              <a:rPr sz="2400" b="1" dirty="0">
                <a:solidFill>
                  <a:srgbClr val="FF0000"/>
                </a:solidFill>
              </a:rPr>
              <a:t>the First Choice Therapy</a:t>
            </a:r>
            <a:r>
              <a:rPr sz="2400" dirty="0"/>
              <a:t> in case of</a:t>
            </a:r>
          </a:p>
          <a:p>
            <a:pPr lvl="1"/>
            <a:r>
              <a:rPr sz="2000" dirty="0"/>
              <a:t>Existence of pronounced symptoms,</a:t>
            </a:r>
          </a:p>
          <a:p>
            <a:pPr lvl="1"/>
            <a:r>
              <a:rPr sz="2000" dirty="0"/>
              <a:t>Risk of self-harm</a:t>
            </a:r>
          </a:p>
          <a:p>
            <a:pPr lvl="1"/>
            <a:r>
              <a:rPr sz="2000" dirty="0"/>
              <a:t>People from their environment.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6681ADE0-8DE7-2B77-A282-E17D520E6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66688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ru-RU" sz="3200" dirty="0">
              <a:latin typeface="+mn-lt"/>
            </a:endParaRPr>
          </a:p>
          <a:p>
            <a:pPr algn="ctr" eaLnBrk="0" hangingPunct="0">
              <a:defRPr/>
            </a:pPr>
            <a:r>
              <a:rPr sz="3200" dirty="0">
                <a:latin typeface="+mn-lt"/>
              </a:rPr>
              <a:t>Pharmacological measures in BPSD therapy</a:t>
            </a:r>
            <a:endParaRPr lang="ru-RU" sz="3200" dirty="0">
              <a:latin typeface="+mn-lt"/>
            </a:endParaRPr>
          </a:p>
          <a:p>
            <a:pPr algn="ctr" eaLnBrk="0" hangingPunct="0">
              <a:defRPr/>
            </a:pPr>
            <a:endParaRPr lang="sr-Latn-CS" sz="3200" dirty="0">
              <a:latin typeface="+mn-lt"/>
            </a:endParaRPr>
          </a:p>
        </p:txBody>
      </p:sp>
      <p:sp>
        <p:nvSpPr>
          <p:cNvPr id="20484" name="Content Placeholder 2">
            <a:extLst>
              <a:ext uri="{FF2B5EF4-FFF2-40B4-BE49-F238E27FC236}">
                <a16:creationId xmlns:a16="http://schemas.microsoft.com/office/drawing/2014/main" id="{46D216C5-DF10-AA66-7641-9E7ED4334EA4}"/>
              </a:ext>
            </a:extLst>
          </p:cNvPr>
          <p:cNvSpPr txBox="1">
            <a:spLocks/>
          </p:cNvSpPr>
          <p:nvPr/>
        </p:nvSpPr>
        <p:spPr bwMode="auto">
          <a:xfrm>
            <a:off x="4572000" y="1524000"/>
            <a:ext cx="4114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+mn-lt"/>
                <a:cs typeface="Arial" charset="0"/>
              </a:rPr>
              <a:t>Consider </a:t>
            </a:r>
            <a:r>
              <a:rPr sz="2400" b="1" dirty="0">
                <a:solidFill>
                  <a:srgbClr val="FF0000"/>
                </a:solidFill>
                <a:latin typeface="+mn-lt"/>
                <a:cs typeface="Arial" charset="0"/>
              </a:rPr>
              <a:t>potential risks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+mn-lt"/>
                <a:cs typeface="Arial" charset="0"/>
              </a:rPr>
              <a:t>Reduced renal</a:t>
            </a:r>
            <a:r>
              <a:rPr lang="en-US" sz="2400" dirty="0">
                <a:latin typeface="+mn-lt"/>
                <a:cs typeface="Arial" charset="0"/>
              </a:rPr>
              <a:t> function and </a:t>
            </a:r>
            <a:r>
              <a:rPr sz="2400" dirty="0">
                <a:latin typeface="+mn-lt"/>
                <a:cs typeface="Arial" charset="0"/>
              </a:rPr>
              <a:t>liver function,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+mn-lt"/>
                <a:cs typeface="Arial" charset="0"/>
              </a:rPr>
              <a:t>other somatic diseases</a:t>
            </a:r>
            <a:endParaRPr lang="ru-RU" sz="2400" dirty="0">
              <a:latin typeface="+mn-lt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+mn-lt"/>
                <a:cs typeface="Arial" charset="0"/>
              </a:rPr>
              <a:t>larger number of medications</a:t>
            </a:r>
            <a:endParaRPr lang="ru-RU" sz="2400" dirty="0">
              <a:latin typeface="+mn-lt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+mn-lt"/>
                <a:cs typeface="Arial" charset="0"/>
              </a:rPr>
              <a:t>adverse effects.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>
            <a:extLst>
              <a:ext uri="{FF2B5EF4-FFF2-40B4-BE49-F238E27FC236}">
                <a16:creationId xmlns:a16="http://schemas.microsoft.com/office/drawing/2014/main" id="{26CA75F6-8093-B41E-9492-77798D8F14E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400" y="1524000"/>
            <a:ext cx="8229600" cy="3886200"/>
          </a:xfrm>
        </p:spPr>
        <p:txBody>
          <a:bodyPr/>
          <a:lstStyle/>
          <a:p>
            <a:endParaRPr lang="ru-RU" altLang="en-US" sz="2400" dirty="0"/>
          </a:p>
          <a:p>
            <a:r>
              <a:rPr sz="2400" dirty="0"/>
              <a:t>Increasing the dose of the medication: </a:t>
            </a:r>
            <a:r>
              <a:rPr sz="2800" b="1" dirty="0">
                <a:solidFill>
                  <a:srgbClr val="FF0000"/>
                </a:solidFill>
              </a:rPr>
              <a:t>gradually</a:t>
            </a:r>
            <a:r>
              <a:rPr sz="2400" dirty="0"/>
              <a:t>, with long intervals between two increases.</a:t>
            </a:r>
          </a:p>
          <a:p>
            <a:r>
              <a:rPr sz="2400" dirty="0"/>
              <a:t>Treatment is </a:t>
            </a:r>
            <a:r>
              <a:rPr sz="2800" b="1" dirty="0">
                <a:solidFill>
                  <a:srgbClr val="FF3300"/>
                </a:solidFill>
              </a:rPr>
              <a:t>time-limited</a:t>
            </a:r>
            <a:endParaRPr lang="ru-RU" altLang="en-US" sz="2800" b="1" dirty="0">
              <a:solidFill>
                <a:srgbClr val="FF3300"/>
              </a:solidFill>
            </a:endParaRPr>
          </a:p>
          <a:p>
            <a:r>
              <a:rPr sz="2400" dirty="0"/>
              <a:t>The medication should be </a:t>
            </a:r>
            <a:r>
              <a:rPr sz="2800" b="1" dirty="0">
                <a:solidFill>
                  <a:srgbClr val="FF3300"/>
                </a:solidFill>
              </a:rPr>
              <a:t>gradually discontinued </a:t>
            </a:r>
            <a:r>
              <a:rPr sz="2400" dirty="0"/>
              <a:t>as soon as the patient's condition stabilizes.</a:t>
            </a:r>
            <a:endParaRPr lang="en-US" altLang="en-US" sz="2400" dirty="0"/>
          </a:p>
          <a:p>
            <a:r>
              <a:rPr sz="2400" dirty="0"/>
              <a:t>Therapy is prescribed for a </a:t>
            </a:r>
            <a:r>
              <a:rPr sz="2800" b="1" dirty="0">
                <a:solidFill>
                  <a:srgbClr val="FF0000"/>
                </a:solidFill>
              </a:rPr>
              <a:t>longer period </a:t>
            </a:r>
            <a:r>
              <a:rPr sz="2400" dirty="0"/>
              <a:t>if it is assessed that the recurrence of symptoms would have severe consequences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89D6DFF-DC84-3787-FB5F-B86906C81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20663"/>
            <a:ext cx="8305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ru-RU" sz="3200" dirty="0">
              <a:latin typeface="Calibri" pitchFamily="34" charset="0"/>
            </a:endParaRPr>
          </a:p>
          <a:p>
            <a:pPr algn="ctr" eaLnBrk="0" hangingPunct="0">
              <a:defRPr/>
            </a:pPr>
            <a:r>
              <a:rPr sz="3200" dirty="0">
                <a:latin typeface="Calibri" pitchFamily="34" charset="0"/>
              </a:rPr>
              <a:t>Pharmacological measures in BPSD therapy</a:t>
            </a:r>
            <a:endParaRPr lang="sr-Cyrl-CS" sz="3200" dirty="0">
              <a:latin typeface="Calibri" pitchFamily="34" charset="0"/>
            </a:endParaRPr>
          </a:p>
          <a:p>
            <a:pPr algn="ctr" eaLnBrk="0" hangingPunct="0">
              <a:defRPr/>
            </a:pPr>
            <a:endParaRPr lang="sr-Latn-CS" sz="3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woman-in-a-nursing-home-~-1794962">
            <a:extLst>
              <a:ext uri="{FF2B5EF4-FFF2-40B4-BE49-F238E27FC236}">
                <a16:creationId xmlns:a16="http://schemas.microsoft.com/office/drawing/2014/main" id="{B8929B12-7B34-5A33-AE28-B20E9742D875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1828800"/>
            <a:ext cx="4724400" cy="3290888"/>
          </a:xfr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74F9EC7F-6626-3EE2-D1E2-7BFFD15E6B8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dirty="0">
                <a:latin typeface="+mn-lt"/>
              </a:rPr>
              <a:t>Depression</a:t>
            </a:r>
            <a:endParaRPr lang="en-US" dirty="0">
              <a:latin typeface="+mn-lt"/>
            </a:endParaRP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id="{7258B491-149C-D54A-A322-DD2CE973035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sz="2800" dirty="0"/>
              <a:t>As a risk factor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sz="2800" dirty="0"/>
              <a:t>Differential diagnosis (pseudodementia)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sz="2800" dirty="0"/>
              <a:t>Depression in patients with A</a:t>
            </a:r>
            <a:r>
              <a:rPr lang="en-US" sz="2800" dirty="0"/>
              <a:t>D</a:t>
            </a:r>
            <a:endParaRPr sz="2800" dirty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sz="2400" i="1" dirty="0"/>
              <a:t>(</a:t>
            </a:r>
            <a:r>
              <a:rPr sz="2400" i="1" dirty="0">
                <a:solidFill>
                  <a:schemeClr val="bg1">
                    <a:lumMod val="50000"/>
                  </a:schemeClr>
                </a:solidFill>
              </a:rPr>
              <a:t>low mood, self-deprecation, desire to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sz="2400" i="1" dirty="0">
                <a:solidFill>
                  <a:schemeClr val="bg1">
                    <a:lumMod val="50000"/>
                  </a:schemeClr>
                </a:solidFill>
              </a:rPr>
              <a:t>die + personal and/or family history of depression</a:t>
            </a:r>
            <a:r>
              <a:rPr sz="2400" i="1" dirty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sz="2800" dirty="0"/>
              <a:t>Do not confuse with apathy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800" dirty="0"/>
          </a:p>
          <a:p>
            <a:pPr eaLnBrk="1" hangingPunct="1">
              <a:lnSpc>
                <a:spcPct val="90000"/>
              </a:lnSpc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132569A4-6ADD-D205-7E40-BB243A8E206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sz="4000" dirty="0"/>
              <a:t>Non-pharmacological measures for depression</a:t>
            </a:r>
            <a:endParaRPr lang="en-US" sz="4000" dirty="0"/>
          </a:p>
        </p:txBody>
      </p:sp>
      <p:sp>
        <p:nvSpPr>
          <p:cNvPr id="58371" name="Rectangle 4">
            <a:extLst>
              <a:ext uri="{FF2B5EF4-FFF2-40B4-BE49-F238E27FC236}">
                <a16:creationId xmlns:a16="http://schemas.microsoft.com/office/drawing/2014/main" id="{231B3900-B662-8FC2-E373-4AD93BA21E1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748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sz="2800" i="1" dirty="0"/>
              <a:t>Cognitive-behavioral therapy </a:t>
            </a:r>
            <a:r>
              <a:rPr sz="2400" i="1" dirty="0"/>
              <a:t>(limited due to cognitive impairment, memory impairment, and aphasia)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800" i="1" dirty="0"/>
          </a:p>
          <a:p>
            <a:pPr eaLnBrk="1" hangingPunct="1">
              <a:lnSpc>
                <a:spcPct val="90000"/>
              </a:lnSpc>
            </a:pPr>
            <a:r>
              <a:rPr sz="2800" i="1" dirty="0"/>
              <a:t>Relaxation training and relaxation exercises</a:t>
            </a:r>
          </a:p>
          <a:p>
            <a:pPr eaLnBrk="1" hangingPunct="1">
              <a:lnSpc>
                <a:spcPct val="90000"/>
              </a:lnSpc>
            </a:pPr>
            <a:r>
              <a:rPr sz="2800" i="1" dirty="0"/>
              <a:t>Structuring daily activities</a:t>
            </a:r>
          </a:p>
          <a:p>
            <a:pPr eaLnBrk="1" hangingPunct="1">
              <a:lnSpc>
                <a:spcPct val="90000"/>
              </a:lnSpc>
            </a:pPr>
            <a:r>
              <a:rPr sz="2800" i="1" dirty="0"/>
              <a:t>Learning and improving various skills</a:t>
            </a:r>
          </a:p>
          <a:p>
            <a:pPr eaLnBrk="1" hangingPunct="1">
              <a:lnSpc>
                <a:spcPct val="90000"/>
              </a:lnSpc>
            </a:pPr>
            <a:r>
              <a:rPr sz="2800" i="1" dirty="0"/>
              <a:t>Interacting with animals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800" i="1" dirty="0"/>
          </a:p>
          <a:p>
            <a:pPr eaLnBrk="1" hangingPunct="1">
              <a:lnSpc>
                <a:spcPct val="90000"/>
              </a:lnSpc>
            </a:pPr>
            <a:endParaRPr lang="en-US" altLang="en-US" sz="2800" i="1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90">
            <a:extLst>
              <a:ext uri="{FF2B5EF4-FFF2-40B4-BE49-F238E27FC236}">
                <a16:creationId xmlns:a16="http://schemas.microsoft.com/office/drawing/2014/main" id="{52598F49-46D6-AE2B-E93F-DB4E432DB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78319"/>
            <a:ext cx="8915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sz="3200" dirty="0">
                <a:latin typeface="+mn-lt"/>
              </a:rPr>
              <a:t>Recommended doses of antidepressants</a:t>
            </a:r>
          </a:p>
        </p:txBody>
      </p:sp>
      <p:graphicFrame>
        <p:nvGraphicFramePr>
          <p:cNvPr id="12447" name="Group 159">
            <a:extLst>
              <a:ext uri="{FF2B5EF4-FFF2-40B4-BE49-F238E27FC236}">
                <a16:creationId xmlns:a16="http://schemas.microsoft.com/office/drawing/2014/main" id="{C6881CFA-A2EC-7849-29A0-B26DA34775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391865"/>
              </p:ext>
            </p:extLst>
          </p:nvPr>
        </p:nvGraphicFramePr>
        <p:xfrm>
          <a:off x="304800" y="1143000"/>
          <a:ext cx="8610600" cy="5199066"/>
        </p:xfrm>
        <a:graphic>
          <a:graphicData uri="http://schemas.openxmlformats.org/drawingml/2006/table">
            <a:tbl>
              <a:tblPr/>
              <a:tblGrid>
                <a:gridCol w="2493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0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6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Medication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Initial dose (mg/d)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Dose range (mg/d)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6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Fluoxetine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10-40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Sertraline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25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25-200</a:t>
                      </a:r>
                      <a:endParaRPr kumimoji="0" lang="en-US" sz="24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Paroxetine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endParaRPr kumimoji="0" lang="en-US" sz="24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10-40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Citalopram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endParaRPr kumimoji="0" lang="en-US" sz="24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10-40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Escitalopram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en-US" sz="24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5-20</a:t>
                      </a:r>
                      <a:endParaRPr kumimoji="0" 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Buproprion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150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300</a:t>
                      </a:r>
                      <a:endParaRPr kumimoji="0" lang="en-US" sz="20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Mirtazapine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7,5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15-45</a:t>
                      </a:r>
                      <a:endParaRPr kumimoji="0" lang="en-US" sz="20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Venlafaxine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37,5</a:t>
                      </a:r>
                      <a:endParaRPr kumimoji="0" lang="en-US" sz="20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75-225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Trazodone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50</a:t>
                      </a:r>
                      <a:endParaRPr kumimoji="0" lang="en-US" sz="20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150-200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2BD5B732-1366-44B7-2A4F-DDE3C5035F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315200" cy="873125"/>
          </a:xfrm>
        </p:spPr>
        <p:txBody>
          <a:bodyPr/>
          <a:lstStyle/>
          <a:p>
            <a:pPr eaLnBrk="1" hangingPunct="1">
              <a:defRPr/>
            </a:pPr>
            <a:r>
              <a:rPr dirty="0">
                <a:latin typeface="+mn-lt"/>
              </a:rPr>
              <a:t>Apathy</a:t>
            </a:r>
            <a:endParaRPr lang="en-US" dirty="0">
              <a:latin typeface="+mn-lt"/>
            </a:endParaRPr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09261DC0-CC13-96C9-5216-BBFA808269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eaLnBrk="1" hangingPunct="1"/>
            <a:r>
              <a:rPr sz="2400" dirty="0"/>
              <a:t>It is observed in over 50% of patients.</a:t>
            </a:r>
          </a:p>
          <a:p>
            <a:pPr eaLnBrk="1" hangingPunct="1"/>
            <a:r>
              <a:rPr lang="en-US" sz="2400" dirty="0"/>
              <a:t>I</a:t>
            </a:r>
            <a:r>
              <a:rPr sz="2400" dirty="0"/>
              <a:t>t should be distinguished from depression</a:t>
            </a:r>
            <a:r>
              <a:rPr lang="en-US" sz="2400" dirty="0"/>
              <a:t>!</a:t>
            </a:r>
            <a:endParaRPr sz="2400" dirty="0"/>
          </a:p>
          <a:p>
            <a:pPr eaLnBrk="1" hangingPunct="1"/>
            <a:r>
              <a:rPr sz="2400" dirty="0"/>
              <a:t>It includes a decrease in motivation and initiative, emotional blunting and indifference, along with impaired ability to maintain activities.</a:t>
            </a:r>
            <a:endParaRPr lang="en-US" sz="2400" dirty="0"/>
          </a:p>
          <a:p>
            <a:pPr eaLnBrk="1" hangingPunct="1"/>
            <a:endParaRPr sz="2400" dirty="0"/>
          </a:p>
          <a:p>
            <a:pPr eaLnBrk="1" hangingPunct="1"/>
            <a:r>
              <a:rPr sz="2400" i="1" dirty="0"/>
              <a:t>Non-pharmaco</a:t>
            </a:r>
            <a:r>
              <a:rPr lang="en-US" sz="2400" i="1" dirty="0"/>
              <a:t>l</a:t>
            </a:r>
            <a:r>
              <a:rPr sz="2400" i="1" dirty="0"/>
              <a:t>ogical measures</a:t>
            </a:r>
            <a:r>
              <a:rPr lang="en-US" sz="2400" i="1" dirty="0"/>
              <a:t>:</a:t>
            </a:r>
            <a:endParaRPr sz="2400" i="1" dirty="0"/>
          </a:p>
          <a:p>
            <a:pPr indent="-74613" eaLnBrk="1" hangingPunct="1">
              <a:buFontTx/>
              <a:buNone/>
            </a:pPr>
            <a:r>
              <a:rPr lang="en-US" sz="2400" i="1" dirty="0"/>
              <a:t>- d</a:t>
            </a:r>
            <a:r>
              <a:rPr sz="2400" i="1" dirty="0"/>
              <a:t>o not address the patient in an imperative manner</a:t>
            </a:r>
          </a:p>
          <a:p>
            <a:pPr indent="-74613" eaLnBrk="1" hangingPunct="1">
              <a:spcBef>
                <a:spcPct val="0"/>
              </a:spcBef>
              <a:buFontTx/>
              <a:buNone/>
            </a:pPr>
            <a:r>
              <a:rPr sz="2400" i="1" dirty="0"/>
              <a:t>- application of stimulative activities (music therapy, dance,</a:t>
            </a:r>
          </a:p>
          <a:p>
            <a:pPr indent="-74613" eaLnBrk="1" hangingPunct="1">
              <a:spcBef>
                <a:spcPct val="0"/>
              </a:spcBef>
              <a:buFontTx/>
              <a:buNone/>
            </a:pPr>
            <a:r>
              <a:rPr sz="2400" i="1" dirty="0"/>
              <a:t>engaged in painting, pet therapy</a:t>
            </a:r>
            <a:r>
              <a:rPr lang="en-US" sz="2400" i="1" dirty="0"/>
              <a:t>, </a:t>
            </a:r>
            <a:r>
              <a:rPr sz="2400" i="1" dirty="0"/>
              <a:t>recreation, massages...</a:t>
            </a:r>
            <a:r>
              <a:rPr lang="en-US" sz="2400" i="1" dirty="0"/>
              <a:t>)</a:t>
            </a:r>
            <a:endParaRPr sz="2400" i="1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Content Placeholder 2">
            <a:extLst>
              <a:ext uri="{FF2B5EF4-FFF2-40B4-BE49-F238E27FC236}">
                <a16:creationId xmlns:a16="http://schemas.microsoft.com/office/drawing/2014/main" id="{1A990041-215B-8F19-2678-448FBDD6AEA3}"/>
              </a:ext>
            </a:extLst>
          </p:cNvPr>
          <p:cNvSpPr txBox="1">
            <a:spLocks/>
          </p:cNvSpPr>
          <p:nvPr/>
        </p:nvSpPr>
        <p:spPr bwMode="auto">
          <a:xfrm>
            <a:off x="0" y="1219200"/>
            <a:ext cx="4876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endParaRPr lang="en-US" altLang="en-US" sz="2000">
              <a:latin typeface="Calibri" panose="020F0502020204030204" pitchFamily="34" charset="0"/>
            </a:endParaRPr>
          </a:p>
        </p:txBody>
      </p:sp>
      <p:sp>
        <p:nvSpPr>
          <p:cNvPr id="25603" name="Rectangle 36">
            <a:extLst>
              <a:ext uri="{FF2B5EF4-FFF2-40B4-BE49-F238E27FC236}">
                <a16:creationId xmlns:a16="http://schemas.microsoft.com/office/drawing/2014/main" id="{432FE2F3-3CDD-8E4B-D243-AB8E4A31F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sz="3600" b="1" dirty="0">
                <a:latin typeface="+mn-lt"/>
              </a:rPr>
              <a:t>Apathy</a:t>
            </a:r>
            <a:endParaRPr lang="sr-Latn-CS" sz="3600" b="1" dirty="0">
              <a:latin typeface="+mn-lt"/>
            </a:endParaRPr>
          </a:p>
        </p:txBody>
      </p:sp>
      <p:sp>
        <p:nvSpPr>
          <p:cNvPr id="61444" name="Rectangle 37">
            <a:extLst>
              <a:ext uri="{FF2B5EF4-FFF2-40B4-BE49-F238E27FC236}">
                <a16:creationId xmlns:a16="http://schemas.microsoft.com/office/drawing/2014/main" id="{BDF872F8-B657-C80A-A348-7893CAE7303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52400" y="1828800"/>
            <a:ext cx="3124200" cy="3810000"/>
          </a:xfrm>
        </p:spPr>
        <p:txBody>
          <a:bodyPr/>
          <a:lstStyle/>
          <a:p>
            <a:r>
              <a:rPr sz="2400" dirty="0"/>
              <a:t>Acetylcholinesterase inhibitors</a:t>
            </a:r>
            <a:endParaRPr lang="en-US" altLang="en-US" sz="2400" dirty="0"/>
          </a:p>
          <a:p>
            <a:r>
              <a:rPr sz="2400" dirty="0"/>
              <a:t>Stimulant antidepressants</a:t>
            </a:r>
          </a:p>
          <a:p>
            <a:endParaRPr lang="sr-Latn-CS" altLang="en-US" sz="2800" dirty="0"/>
          </a:p>
        </p:txBody>
      </p:sp>
      <p:graphicFrame>
        <p:nvGraphicFramePr>
          <p:cNvPr id="14421" name="Group 85">
            <a:extLst>
              <a:ext uri="{FF2B5EF4-FFF2-40B4-BE49-F238E27FC236}">
                <a16:creationId xmlns:a16="http://schemas.microsoft.com/office/drawing/2014/main" id="{3FBB0C4D-3E69-5E1B-15F9-67B56035EA0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68284744"/>
              </p:ext>
            </p:extLst>
          </p:nvPr>
        </p:nvGraphicFramePr>
        <p:xfrm>
          <a:off x="3200400" y="1676400"/>
          <a:ext cx="5486400" cy="4359275"/>
        </p:xfrm>
        <a:graphic>
          <a:graphicData uri="http://schemas.openxmlformats.org/drawingml/2006/table">
            <a:tbl>
              <a:tblPr/>
              <a:tblGrid>
                <a:gridCol w="1855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0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Medication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Initial dose (mg/d)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aximum</a:t>
                      </a: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dose</a:t>
                      </a: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(mg/d)</a:t>
                      </a:r>
                      <a:endParaRPr kumimoji="0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Donepezil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sr-Latn-C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endParaRPr kumimoji="0" lang="sr-Latn-CS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Rivastigmine transdermal patch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9.5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Bupropion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150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300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SSRI</a:t>
                      </a:r>
                      <a:endParaRPr kumimoji="0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Methylphenidate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2,5-5</a:t>
                      </a:r>
                      <a:endParaRPr kumimoji="0" lang="en-US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20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45A31FCC-815E-48EA-40CE-3026DFE206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315200" cy="873125"/>
          </a:xfrm>
        </p:spPr>
        <p:txBody>
          <a:bodyPr/>
          <a:lstStyle/>
          <a:p>
            <a:pPr eaLnBrk="1" hangingPunct="1">
              <a:defRPr/>
            </a:pPr>
            <a:r>
              <a:rPr dirty="0">
                <a:latin typeface="+mn-lt"/>
              </a:rPr>
              <a:t>Anxiety</a:t>
            </a:r>
            <a:endParaRPr lang="en-US" dirty="0">
              <a:latin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0751115-32C5-87A8-E44C-325AE8AFA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76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sz="2400" dirty="0"/>
              <a:t>The patient's fear of being left alone, abandoned, and placed in an institution by people they perceive as hostile.</a:t>
            </a:r>
          </a:p>
          <a:p>
            <a:pPr eaLnBrk="1" hangingPunct="1">
              <a:buFontTx/>
              <a:buNone/>
              <a:defRPr/>
            </a:pPr>
            <a:endParaRPr lang="sr-Latn-CS" sz="800" dirty="0"/>
          </a:p>
          <a:p>
            <a:pPr eaLnBrk="1" hangingPunct="1">
              <a:defRPr/>
            </a:pPr>
            <a:endParaRPr lang="sr-Latn-RS" sz="800" dirty="0"/>
          </a:p>
          <a:p>
            <a:pPr eaLnBrk="1" hangingPunct="1">
              <a:defRPr/>
            </a:pPr>
            <a:endParaRPr lang="sr-Latn-RS" sz="800" dirty="0"/>
          </a:p>
          <a:p>
            <a:pPr eaLnBrk="1" hangingPunct="1">
              <a:defRPr/>
            </a:pPr>
            <a:r>
              <a:rPr sz="2400" i="1" dirty="0"/>
              <a:t>Non-pharmacological measures</a:t>
            </a:r>
            <a:r>
              <a:rPr lang="en-US" sz="2400" i="1" dirty="0"/>
              <a:t>:</a:t>
            </a:r>
            <a:endParaRPr sz="2400" i="1" dirty="0"/>
          </a:p>
          <a:p>
            <a:pPr marL="357188" indent="0" eaLnBrk="1" hangingPunct="1">
              <a:buFontTx/>
              <a:buNone/>
              <a:defRPr/>
            </a:pPr>
            <a:r>
              <a:rPr lang="en-US" sz="2400" i="1" dirty="0"/>
              <a:t>- t</a:t>
            </a:r>
            <a:r>
              <a:rPr sz="2400" i="1" dirty="0"/>
              <a:t>o identify the cause of fear and anxiety</a:t>
            </a:r>
          </a:p>
          <a:p>
            <a:pPr marL="357188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i="1" dirty="0"/>
              <a:t>- t</a:t>
            </a:r>
            <a:r>
              <a:rPr sz="2400" i="1" dirty="0"/>
              <a:t>o identify what is calming and relaxing for the patient</a:t>
            </a:r>
          </a:p>
          <a:p>
            <a:pPr marL="357188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i="1" dirty="0"/>
              <a:t>- s</a:t>
            </a:r>
            <a:r>
              <a:rPr sz="2400" i="1" dirty="0"/>
              <a:t>urround the patient with nearby objects</a:t>
            </a:r>
          </a:p>
          <a:p>
            <a:pPr marL="357188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i="1" dirty="0"/>
              <a:t>- t</a:t>
            </a:r>
            <a:r>
              <a:rPr sz="2400" i="1" dirty="0"/>
              <a:t>o simulate conditions from the immediate environment within the institution</a:t>
            </a:r>
            <a:endParaRPr lang="en-US" sz="24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4EECB3B-50F8-D76C-490F-B605081BADD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t>Spectrum of dementia</a:t>
            </a:r>
            <a:endParaRPr lang="hr-HR" altLang="en-US">
              <a:latin typeface="Viner Hand ITC" panose="03070502030502020203" pitchFamily="66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E293BAF-A39E-3462-FC1A-ECFF6FC79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1075" y="1538288"/>
            <a:ext cx="1619250" cy="369332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Normal</a:t>
            </a:r>
            <a:endParaRPr lang="hr-HR" altLang="en-US" sz="1400" b="1" dirty="0">
              <a:solidFill>
                <a:schemeClr val="bg1"/>
              </a:solidFill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E6E9E4A-97F9-AE86-4286-C91BA80AC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6602026"/>
            <a:ext cx="383222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sz="1000" dirty="0"/>
              <a:t>http://alzheimers.org.uk. Accessed February 2009.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04341FAA-F5DB-9369-77CF-F930E1059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8" y="6188793"/>
            <a:ext cx="6848475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sz="1200" dirty="0"/>
              <a:t>AD: Alzheimer's disease; </a:t>
            </a:r>
            <a:r>
              <a:rPr sz="1200" dirty="0" err="1"/>
              <a:t>VaD</a:t>
            </a:r>
            <a:r>
              <a:rPr sz="1200" dirty="0"/>
              <a:t>: vascular dementia; MS: multiple sclerosis; PD: Parkinson's disease; FTD: frontotemporal dementia; DLB: dementia with Lewy bodies.</a:t>
            </a:r>
          </a:p>
        </p:txBody>
      </p:sp>
      <p:sp>
        <p:nvSpPr>
          <p:cNvPr id="9222" name="AutoShape 6">
            <a:extLst>
              <a:ext uri="{FF2B5EF4-FFF2-40B4-BE49-F238E27FC236}">
                <a16:creationId xmlns:a16="http://schemas.microsoft.com/office/drawing/2014/main" id="{E24FD150-F2DC-D14E-986C-46381483A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2117" y="2339221"/>
            <a:ext cx="2487967" cy="374571"/>
          </a:xfrm>
          <a:prstGeom prst="bracketPair">
            <a:avLst>
              <a:gd name="adj" fmla="val 16667"/>
            </a:avLst>
          </a:prstGeom>
          <a:noFill/>
          <a:ln w="28575">
            <a:solidFill>
              <a:srgbClr val="6BA2C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sz="1600" dirty="0"/>
              <a:t>What is happening here?</a:t>
            </a:r>
          </a:p>
        </p:txBody>
      </p:sp>
      <p:cxnSp>
        <p:nvCxnSpPr>
          <p:cNvPr id="9223" name="AutoShape 7">
            <a:extLst>
              <a:ext uri="{FF2B5EF4-FFF2-40B4-BE49-F238E27FC236}">
                <a16:creationId xmlns:a16="http://schemas.microsoft.com/office/drawing/2014/main" id="{40102BC9-B88C-A3E0-44C0-710184AC55B1}"/>
              </a:ext>
            </a:extLst>
          </p:cNvPr>
          <p:cNvCxnSpPr>
            <a:cxnSpLocks noChangeShapeType="1"/>
            <a:stCxn id="9219" idx="2"/>
            <a:endCxn id="9222" idx="0"/>
          </p:cNvCxnSpPr>
          <p:nvPr/>
        </p:nvCxnSpPr>
        <p:spPr bwMode="auto">
          <a:xfrm>
            <a:off x="4330700" y="1907620"/>
            <a:ext cx="25401" cy="431601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4" name="Rectangle 8">
            <a:extLst>
              <a:ext uri="{FF2B5EF4-FFF2-40B4-BE49-F238E27FC236}">
                <a16:creationId xmlns:a16="http://schemas.microsoft.com/office/drawing/2014/main" id="{75F950C5-12D7-71B0-4BB0-0DF2C3224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5427663"/>
            <a:ext cx="1073150" cy="307777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400" b="1" dirty="0">
                <a:solidFill>
                  <a:srgbClr val="000000"/>
                </a:solidFill>
              </a:rPr>
              <a:t>Mild</a:t>
            </a:r>
            <a:endParaRPr lang="hr-HR" altLang="en-US" sz="1400" b="1" dirty="0">
              <a:solidFill>
                <a:srgbClr val="000000"/>
              </a:solidFill>
            </a:endParaRPr>
          </a:p>
        </p:txBody>
      </p:sp>
      <p:sp>
        <p:nvSpPr>
          <p:cNvPr id="9225" name="Rectangle 9">
            <a:extLst>
              <a:ext uri="{FF2B5EF4-FFF2-40B4-BE49-F238E27FC236}">
                <a16:creationId xmlns:a16="http://schemas.microsoft.com/office/drawing/2014/main" id="{FEA69568-6EA2-0C00-DF2C-41DBCA28C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5427663"/>
            <a:ext cx="1073150" cy="30777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400" b="1" dirty="0">
                <a:solidFill>
                  <a:srgbClr val="000000"/>
                </a:solidFill>
              </a:rPr>
              <a:t>Moderate</a:t>
            </a:r>
            <a:endParaRPr lang="hr-HR" altLang="en-US" sz="1400" b="1" dirty="0">
              <a:solidFill>
                <a:srgbClr val="000000"/>
              </a:solidFill>
            </a:endParaRP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17E4CD80-F4AB-45E8-9020-0306D4675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5" y="5427663"/>
            <a:ext cx="1903413" cy="307777"/>
          </a:xfrm>
          <a:prstGeom prst="rect">
            <a:avLst/>
          </a:pr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400" b="1" dirty="0">
                <a:solidFill>
                  <a:srgbClr val="000000"/>
                </a:solidFill>
              </a:rPr>
              <a:t>Advanced stage</a:t>
            </a:r>
            <a:endParaRPr lang="hr-HR" altLang="en-US" sz="1400" b="1" dirty="0">
              <a:solidFill>
                <a:srgbClr val="000000"/>
              </a:solidFill>
            </a:endParaRPr>
          </a:p>
        </p:txBody>
      </p:sp>
      <p:sp>
        <p:nvSpPr>
          <p:cNvPr id="9227" name="Rectangle 11">
            <a:extLst>
              <a:ext uri="{FF2B5EF4-FFF2-40B4-BE49-F238E27FC236}">
                <a16:creationId xmlns:a16="http://schemas.microsoft.com/office/drawing/2014/main" id="{8DDB8734-4BCC-64F2-4A79-325C303A0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6413" y="4254500"/>
            <a:ext cx="1235075" cy="701731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AD</a:t>
            </a:r>
            <a:endParaRPr lang="en-CA" altLang="en-US" sz="16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~62%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cxnSp>
        <p:nvCxnSpPr>
          <p:cNvPr id="9228" name="AutoShape 12">
            <a:extLst>
              <a:ext uri="{FF2B5EF4-FFF2-40B4-BE49-F238E27FC236}">
                <a16:creationId xmlns:a16="http://schemas.microsoft.com/office/drawing/2014/main" id="{0DE028B9-7544-06E3-D95B-60E8B4329B7D}"/>
              </a:ext>
            </a:extLst>
          </p:cNvPr>
          <p:cNvCxnSpPr>
            <a:cxnSpLocks noChangeShapeType="1"/>
            <a:stCxn id="9222" idx="2"/>
            <a:endCxn id="9237" idx="0"/>
          </p:cNvCxnSpPr>
          <p:nvPr/>
        </p:nvCxnSpPr>
        <p:spPr bwMode="auto">
          <a:xfrm flipH="1">
            <a:off x="4330700" y="2713792"/>
            <a:ext cx="25401" cy="504071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9" name="Rectangle 13">
            <a:extLst>
              <a:ext uri="{FF2B5EF4-FFF2-40B4-BE49-F238E27FC236}">
                <a16:creationId xmlns:a16="http://schemas.microsoft.com/office/drawing/2014/main" id="{888D9079-C6CB-B1C2-9A72-7D6771BD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1025" y="4254500"/>
            <a:ext cx="1235075" cy="701731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 err="1">
                <a:solidFill>
                  <a:schemeClr val="bg1"/>
                </a:solidFill>
              </a:rPr>
              <a:t>VaD</a:t>
            </a:r>
            <a:endParaRPr lang="en-CA" altLang="en-US" sz="16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b="1" dirty="0">
                <a:solidFill>
                  <a:schemeClr val="bg1"/>
                </a:solidFill>
              </a:rPr>
              <a:t>~ </a:t>
            </a:r>
            <a:r>
              <a:rPr b="1" dirty="0">
                <a:solidFill>
                  <a:schemeClr val="bg1"/>
                </a:solidFill>
              </a:rPr>
              <a:t>17%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cxnSp>
        <p:nvCxnSpPr>
          <p:cNvPr id="9230" name="AutoShape 14">
            <a:extLst>
              <a:ext uri="{FF2B5EF4-FFF2-40B4-BE49-F238E27FC236}">
                <a16:creationId xmlns:a16="http://schemas.microsoft.com/office/drawing/2014/main" id="{AE4C6572-6EF8-6F79-CEF2-98B2010EC5E8}"/>
              </a:ext>
            </a:extLst>
          </p:cNvPr>
          <p:cNvCxnSpPr>
            <a:cxnSpLocks noChangeShapeType="1"/>
            <a:stCxn id="9237" idx="2"/>
            <a:endCxn id="9227" idx="0"/>
          </p:cNvCxnSpPr>
          <p:nvPr/>
        </p:nvCxnSpPr>
        <p:spPr bwMode="auto">
          <a:xfrm rot="5400000">
            <a:off x="3032126" y="2955926"/>
            <a:ext cx="660400" cy="1936749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1" name="AutoShape 15">
            <a:extLst>
              <a:ext uri="{FF2B5EF4-FFF2-40B4-BE49-F238E27FC236}">
                <a16:creationId xmlns:a16="http://schemas.microsoft.com/office/drawing/2014/main" id="{7E0CFC5F-1138-7190-982F-DD2C524F7DD7}"/>
              </a:ext>
            </a:extLst>
          </p:cNvPr>
          <p:cNvCxnSpPr>
            <a:cxnSpLocks noChangeShapeType="1"/>
            <a:stCxn id="9237" idx="2"/>
            <a:endCxn id="9229" idx="0"/>
          </p:cNvCxnSpPr>
          <p:nvPr/>
        </p:nvCxnSpPr>
        <p:spPr bwMode="auto">
          <a:xfrm rot="16200000" flipH="1">
            <a:off x="4974431" y="2950368"/>
            <a:ext cx="660400" cy="1947863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2" name="Rectangle 16">
            <a:extLst>
              <a:ext uri="{FF2B5EF4-FFF2-40B4-BE49-F238E27FC236}">
                <a16:creationId xmlns:a16="http://schemas.microsoft.com/office/drawing/2014/main" id="{2BE96D96-CC06-6F57-8359-5F5188C6D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163" y="4254500"/>
            <a:ext cx="1235075" cy="701731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Mixed</a:t>
            </a:r>
            <a:endParaRPr lang="en-CA" altLang="en-US" sz="16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10%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cxnSp>
        <p:nvCxnSpPr>
          <p:cNvPr id="9233" name="AutoShape 17">
            <a:extLst>
              <a:ext uri="{FF2B5EF4-FFF2-40B4-BE49-F238E27FC236}">
                <a16:creationId xmlns:a16="http://schemas.microsoft.com/office/drawing/2014/main" id="{394D20CC-D68F-4608-E94F-E0805BC474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30700" y="3594100"/>
            <a:ext cx="0" cy="660400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4" name="AutoShape 18">
            <a:extLst>
              <a:ext uri="{FF2B5EF4-FFF2-40B4-BE49-F238E27FC236}">
                <a16:creationId xmlns:a16="http://schemas.microsoft.com/office/drawing/2014/main" id="{6A3BD312-8EBC-0493-7C6E-D724F8EF406D}"/>
              </a:ext>
            </a:extLst>
          </p:cNvPr>
          <p:cNvCxnSpPr>
            <a:cxnSpLocks noChangeShapeType="1"/>
            <a:stCxn id="9227" idx="2"/>
            <a:endCxn id="9224" idx="0"/>
          </p:cNvCxnSpPr>
          <p:nvPr/>
        </p:nvCxnSpPr>
        <p:spPr bwMode="auto">
          <a:xfrm rot="5400000">
            <a:off x="1545460" y="4579172"/>
            <a:ext cx="471432" cy="1225551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5" name="AutoShape 19">
            <a:extLst>
              <a:ext uri="{FF2B5EF4-FFF2-40B4-BE49-F238E27FC236}">
                <a16:creationId xmlns:a16="http://schemas.microsoft.com/office/drawing/2014/main" id="{7CC0F941-81C2-5E3D-0B0D-E03A22D459C6}"/>
              </a:ext>
            </a:extLst>
          </p:cNvPr>
          <p:cNvCxnSpPr>
            <a:cxnSpLocks noChangeShapeType="1"/>
            <a:stCxn id="9227" idx="2"/>
            <a:endCxn id="9226" idx="0"/>
          </p:cNvCxnSpPr>
          <p:nvPr/>
        </p:nvCxnSpPr>
        <p:spPr bwMode="auto">
          <a:xfrm rot="16200000" flipH="1">
            <a:off x="2975400" y="4374781"/>
            <a:ext cx="471432" cy="1634331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6" name="AutoShape 20">
            <a:extLst>
              <a:ext uri="{FF2B5EF4-FFF2-40B4-BE49-F238E27FC236}">
                <a16:creationId xmlns:a16="http://schemas.microsoft.com/office/drawing/2014/main" id="{24DB8CCD-D93E-050B-2439-AC0EB2568029}"/>
              </a:ext>
            </a:extLst>
          </p:cNvPr>
          <p:cNvCxnSpPr>
            <a:cxnSpLocks noChangeShapeType="1"/>
            <a:stCxn id="9227" idx="2"/>
            <a:endCxn id="9225" idx="0"/>
          </p:cNvCxnSpPr>
          <p:nvPr/>
        </p:nvCxnSpPr>
        <p:spPr bwMode="auto">
          <a:xfrm flipH="1">
            <a:off x="2393950" y="4956231"/>
            <a:ext cx="1" cy="471432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7" name="Rectangle 21">
            <a:extLst>
              <a:ext uri="{FF2B5EF4-FFF2-40B4-BE49-F238E27FC236}">
                <a16:creationId xmlns:a16="http://schemas.microsoft.com/office/drawing/2014/main" id="{F316A3D8-1ADF-FA92-4268-FB0454699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1075" y="3217863"/>
            <a:ext cx="1619250" cy="376237"/>
          </a:xfrm>
          <a:prstGeom prst="rect">
            <a:avLst/>
          </a:prstGeom>
          <a:solidFill>
            <a:srgbClr val="A5002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Dementia</a:t>
            </a:r>
            <a:endParaRPr lang="hr-HR" altLang="en-US" b="1" dirty="0">
              <a:solidFill>
                <a:schemeClr val="bg1"/>
              </a:solidFill>
            </a:endParaRPr>
          </a:p>
        </p:txBody>
      </p:sp>
      <p:sp>
        <p:nvSpPr>
          <p:cNvPr id="9238" name="Rectangle 22">
            <a:extLst>
              <a:ext uri="{FF2B5EF4-FFF2-40B4-BE49-F238E27FC236}">
                <a16:creationId xmlns:a16="http://schemas.microsoft.com/office/drawing/2014/main" id="{50903435-95FA-D2B9-0375-F5B4AC309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6450" y="3062288"/>
            <a:ext cx="581025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MS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39" name="Rectangle 23">
            <a:extLst>
              <a:ext uri="{FF2B5EF4-FFF2-40B4-BE49-F238E27FC236}">
                <a16:creationId xmlns:a16="http://schemas.microsoft.com/office/drawing/2014/main" id="{A0E65397-2EF3-0AA7-D0BE-77F00D548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388" y="3062288"/>
            <a:ext cx="879475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FTD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40" name="Rectangle 24">
            <a:extLst>
              <a:ext uri="{FF2B5EF4-FFF2-40B4-BE49-F238E27FC236}">
                <a16:creationId xmlns:a16="http://schemas.microsoft.com/office/drawing/2014/main" id="{F0D9A551-3973-0F04-E455-15C847F25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6450" y="3446463"/>
            <a:ext cx="581025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PD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41" name="Rectangle 25">
            <a:extLst>
              <a:ext uri="{FF2B5EF4-FFF2-40B4-BE49-F238E27FC236}">
                <a16:creationId xmlns:a16="http://schemas.microsoft.com/office/drawing/2014/main" id="{520EE61A-5732-9695-C5D8-C92518577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388" y="3446463"/>
            <a:ext cx="887412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DLB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42" name="Rectangle 26">
            <a:extLst>
              <a:ext uri="{FF2B5EF4-FFF2-40B4-BE49-F238E27FC236}">
                <a16:creationId xmlns:a16="http://schemas.microsoft.com/office/drawing/2014/main" id="{B5154A02-FD7F-8E0C-A6EA-0B5594C42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662" y="3043238"/>
            <a:ext cx="1684337" cy="385762"/>
          </a:xfrm>
          <a:prstGeom prst="rect">
            <a:avLst/>
          </a:prstGeom>
          <a:noFill/>
          <a:ln w="19050" algn="ctr">
            <a:solidFill>
              <a:srgbClr val="91BADB">
                <a:alpha val="7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r-Cyrl-CS" altLang="en-US"/>
          </a:p>
        </p:txBody>
      </p:sp>
      <p:sp>
        <p:nvSpPr>
          <p:cNvPr id="9243" name="Rectangle 27">
            <a:extLst>
              <a:ext uri="{FF2B5EF4-FFF2-40B4-BE49-F238E27FC236}">
                <a16:creationId xmlns:a16="http://schemas.microsoft.com/office/drawing/2014/main" id="{6F597932-6A89-5AB5-E60C-B81DD15D9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1575" y="2619376"/>
            <a:ext cx="976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dirty="0"/>
              <a:t>Other</a:t>
            </a:r>
            <a:endParaRPr lang="hr-HR" altLang="en-US" dirty="0"/>
          </a:p>
        </p:txBody>
      </p:sp>
      <p:cxnSp>
        <p:nvCxnSpPr>
          <p:cNvPr id="9244" name="AutoShape 28">
            <a:extLst>
              <a:ext uri="{FF2B5EF4-FFF2-40B4-BE49-F238E27FC236}">
                <a16:creationId xmlns:a16="http://schemas.microsoft.com/office/drawing/2014/main" id="{495C0B5C-BD9A-D671-B091-CB2609D08560}"/>
              </a:ext>
            </a:extLst>
          </p:cNvPr>
          <p:cNvCxnSpPr>
            <a:cxnSpLocks noChangeShapeType="1"/>
            <a:stCxn id="9237" idx="3"/>
            <a:endCxn id="9242" idx="1"/>
          </p:cNvCxnSpPr>
          <p:nvPr/>
        </p:nvCxnSpPr>
        <p:spPr bwMode="auto">
          <a:xfrm flipV="1">
            <a:off x="5140325" y="3236119"/>
            <a:ext cx="1938337" cy="169863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1509243D-E0CA-5735-CE4E-B7590C473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8575"/>
            <a:ext cx="6705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sr-Cyrl-CS" sz="3200" dirty="0">
              <a:latin typeface="Calibri" pitchFamily="34" charset="0"/>
            </a:endParaRPr>
          </a:p>
          <a:p>
            <a:pPr algn="ctr" eaLnBrk="0" hangingPunct="0">
              <a:defRPr/>
            </a:pPr>
            <a:r>
              <a:rPr sz="3200" b="1" dirty="0">
                <a:latin typeface="Calibri" pitchFamily="34" charset="0"/>
              </a:rPr>
              <a:t>Anxiety</a:t>
            </a:r>
            <a:endParaRPr lang="sr-Cyrl-CS" sz="3200" b="1" dirty="0">
              <a:latin typeface="Calibri" pitchFamily="34" charset="0"/>
            </a:endParaRPr>
          </a:p>
          <a:p>
            <a:pPr algn="ctr" eaLnBrk="0" hangingPunct="0">
              <a:defRPr/>
            </a:pPr>
            <a:endParaRPr lang="sr-Latn-CS" sz="3200" dirty="0">
              <a:latin typeface="Calibri" pitchFamily="34" charset="0"/>
            </a:endParaRP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F1A6D13B-7AD4-72BE-061B-86B68B8C62B2}"/>
              </a:ext>
            </a:extLst>
          </p:cNvPr>
          <p:cNvSpPr txBox="1">
            <a:spLocks/>
          </p:cNvSpPr>
          <p:nvPr/>
        </p:nvSpPr>
        <p:spPr bwMode="auto">
          <a:xfrm>
            <a:off x="457200" y="4876800"/>
            <a:ext cx="8458200" cy="1295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Calibri" pitchFamily="34" charset="0"/>
                <a:cs typeface="Arial" charset="0"/>
              </a:rPr>
              <a:t>Increasing the dosage and discontinuation of the medication: </a:t>
            </a:r>
            <a:r>
              <a:rPr sz="2400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gradually</a:t>
            </a:r>
            <a:endParaRPr lang="sr-Cyrl-CS" sz="2400" b="1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sz="2400" dirty="0">
                <a:latin typeface="Calibri" pitchFamily="34" charset="0"/>
                <a:cs typeface="Arial" charset="0"/>
              </a:rPr>
              <a:t>Limit the us</a:t>
            </a:r>
            <a:r>
              <a:rPr lang="en-US" sz="2400" dirty="0">
                <a:latin typeface="Calibri" pitchFamily="34" charset="0"/>
                <a:cs typeface="Arial" charset="0"/>
              </a:rPr>
              <a:t>age</a:t>
            </a:r>
            <a:r>
              <a:rPr sz="2400" dirty="0">
                <a:latin typeface="Calibri" pitchFamily="34" charset="0"/>
                <a:cs typeface="Arial" charset="0"/>
              </a:rPr>
              <a:t> of benzodiazepines to short periods</a:t>
            </a:r>
            <a:endParaRPr lang="en-US" sz="2400" dirty="0"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15421" name="Group 61">
            <a:extLst>
              <a:ext uri="{FF2B5EF4-FFF2-40B4-BE49-F238E27FC236}">
                <a16:creationId xmlns:a16="http://schemas.microsoft.com/office/drawing/2014/main" id="{AC6548EC-656C-E9C7-2C72-AE749672D6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763706"/>
              </p:ext>
            </p:extLst>
          </p:nvPr>
        </p:nvGraphicFramePr>
        <p:xfrm>
          <a:off x="609600" y="1447800"/>
          <a:ext cx="8001000" cy="3124202"/>
        </p:xfrm>
        <a:graphic>
          <a:graphicData uri="http://schemas.openxmlformats.org/drawingml/2006/table">
            <a:tbl>
              <a:tblPr/>
              <a:tblGrid>
                <a:gridCol w="3078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0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Medication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Initial dose (mg/d)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Maximum</a:t>
                      </a: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dose</a:t>
                      </a: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(mg/d)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SSRI</a:t>
                      </a:r>
                      <a:endParaRPr kumimoji="0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Lorazepam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0.5-1 every 4-6 hours.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1-3</a:t>
                      </a:r>
                      <a:endParaRPr kumimoji="0" lang="sr-Latn-CS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Alprazolam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0,25-0,5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1-2</a:t>
                      </a:r>
                      <a:endParaRPr kumimoji="0" lang="en-US" sz="18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18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Clonazepam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0,5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2 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6E48714-A452-C247-2D62-22FC0C7076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315200" cy="873125"/>
          </a:xfrm>
        </p:spPr>
        <p:txBody>
          <a:bodyPr/>
          <a:lstStyle/>
          <a:p>
            <a:pPr eaLnBrk="1" hangingPunct="1">
              <a:defRPr/>
            </a:pPr>
            <a:r>
              <a:rPr dirty="0">
                <a:latin typeface="+mn-lt"/>
              </a:rPr>
              <a:t>Psychosis</a:t>
            </a:r>
            <a:endParaRPr lang="en-US" dirty="0">
              <a:latin typeface="+mn-lt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587C3C32-63D4-8767-ECE2-B5858B0C46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 eaLnBrk="1" hangingPunct="1"/>
            <a:r>
              <a:rPr sz="2400" dirty="0"/>
              <a:t>It is observed in over 50% of patients.</a:t>
            </a:r>
          </a:p>
          <a:p>
            <a:pPr eaLnBrk="1" hangingPunct="1">
              <a:buFontTx/>
              <a:buNone/>
            </a:pPr>
            <a:endParaRPr lang="sr-Latn-CS" altLang="en-US" sz="2400" dirty="0"/>
          </a:p>
          <a:p>
            <a:pPr eaLnBrk="1" hangingPunct="1"/>
            <a:r>
              <a:rPr sz="2400" dirty="0"/>
              <a:t>Ideas of partner infidelity, creeping and stalking, misidentification of familiar faces or one's own image, visual and/or auditory hallucinations.</a:t>
            </a:r>
          </a:p>
          <a:p>
            <a:pPr marL="0" indent="0" eaLnBrk="1" hangingPunct="1">
              <a:buNone/>
            </a:pPr>
            <a:endParaRPr lang="en-US" altLang="en-US" sz="2400" dirty="0"/>
          </a:p>
          <a:p>
            <a:pPr eaLnBrk="1" hangingPunct="1"/>
            <a:r>
              <a:rPr sz="2400" i="1" dirty="0"/>
              <a:t>Non-pharmacological measures</a:t>
            </a:r>
            <a:r>
              <a:rPr lang="en-US" sz="2400" i="1" dirty="0"/>
              <a:t>:</a:t>
            </a:r>
            <a:endParaRPr sz="2400" i="1" dirty="0"/>
          </a:p>
          <a:p>
            <a:pPr indent="14288" eaLnBrk="1" hangingPunct="1">
              <a:buFontTx/>
              <a:buNone/>
            </a:pPr>
            <a:r>
              <a:rPr lang="en-US" sz="2400" i="1" dirty="0"/>
              <a:t>- e</a:t>
            </a:r>
            <a:r>
              <a:rPr sz="2400" i="1" dirty="0"/>
              <a:t>motionally oriented measures (memory stimulation)</a:t>
            </a:r>
          </a:p>
          <a:p>
            <a:pPr indent="14288" eaLnBrk="1" hangingPunct="1">
              <a:buFontTx/>
              <a:buNone/>
            </a:pPr>
            <a:r>
              <a:rPr lang="en-US" sz="2400" i="1" dirty="0"/>
              <a:t>- a</a:t>
            </a:r>
            <a:r>
              <a:rPr sz="2400" i="1" dirty="0"/>
              <a:t>ttention redirection</a:t>
            </a:r>
          </a:p>
          <a:p>
            <a:pPr indent="14288" eaLnBrk="1" hangingPunct="1">
              <a:buFontTx/>
              <a:buNone/>
            </a:pPr>
            <a:r>
              <a:rPr lang="en-US" sz="2400" i="1" dirty="0"/>
              <a:t>- a</a:t>
            </a:r>
            <a:r>
              <a:rPr sz="2400" i="1" dirty="0"/>
              <a:t>ssistance with misplaced items</a:t>
            </a:r>
            <a:endParaRPr lang="en-US" sz="2400" i="1" dirty="0"/>
          </a:p>
          <a:p>
            <a:pPr indent="14288" eaLnBrk="1" hangingPunct="1">
              <a:buFontTx/>
              <a:buNone/>
            </a:pPr>
            <a:r>
              <a:rPr sz="2400" i="1" dirty="0"/>
              <a:t>- nocturnal light during hallucinations</a:t>
            </a:r>
          </a:p>
          <a:p>
            <a:pPr indent="14288" eaLnBrk="1" hangingPunct="1">
              <a:spcBef>
                <a:spcPct val="0"/>
              </a:spcBef>
              <a:buFontTx/>
              <a:buNone/>
            </a:pPr>
            <a:r>
              <a:rPr lang="en-US" sz="2400" i="1" dirty="0"/>
              <a:t>- c</a:t>
            </a:r>
            <a:r>
              <a:rPr sz="2400" i="1" dirty="0"/>
              <a:t>overed mirror...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>
            <a:extLst>
              <a:ext uri="{FF2B5EF4-FFF2-40B4-BE49-F238E27FC236}">
                <a16:creationId xmlns:a16="http://schemas.microsoft.com/office/drawing/2014/main" id="{130AAC7E-9502-C100-2053-486A05AAA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sz="4000" dirty="0"/>
              <a:t>Psychosis</a:t>
            </a:r>
            <a:endParaRPr lang="sr-Latn-CS" sz="4000" dirty="0"/>
          </a:p>
        </p:txBody>
      </p:sp>
      <p:sp>
        <p:nvSpPr>
          <p:cNvPr id="65539" name="Rectangle 5">
            <a:extLst>
              <a:ext uri="{FF2B5EF4-FFF2-40B4-BE49-F238E27FC236}">
                <a16:creationId xmlns:a16="http://schemas.microsoft.com/office/drawing/2014/main" id="{78977A54-A731-40E1-5B34-F4F84B1411B0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dirty="0"/>
              <a:t>he choice of antipsychotic medication depends on the patient's condition and comorbidities.</a:t>
            </a:r>
            <a:endParaRPr lang="en-US" altLang="en-US" dirty="0"/>
          </a:p>
          <a:p>
            <a:r>
              <a:rPr lang="en-US" dirty="0"/>
              <a:t>a</a:t>
            </a:r>
            <a:r>
              <a:rPr dirty="0"/>
              <a:t>fter the initiation of therapy, regular follow-up appointments are necessary every 1-3 weeks.</a:t>
            </a:r>
            <a:endParaRPr lang="en-US" altLang="en-US" dirty="0"/>
          </a:p>
          <a:p>
            <a:endParaRPr lang="sr-Latn-CS" altLang="en-US" dirty="0"/>
          </a:p>
        </p:txBody>
      </p:sp>
      <p:sp>
        <p:nvSpPr>
          <p:cNvPr id="65540" name="Rectangle 6">
            <a:extLst>
              <a:ext uri="{FF2B5EF4-FFF2-40B4-BE49-F238E27FC236}">
                <a16:creationId xmlns:a16="http://schemas.microsoft.com/office/drawing/2014/main" id="{11C1FAC5-B87B-321A-4D9A-19147ED80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dirty="0"/>
              <a:t>f the treatment is effective</a:t>
            </a:r>
            <a:endParaRPr lang="sr-Cyrl-CS" altLang="en-US" dirty="0"/>
          </a:p>
          <a:p>
            <a:r>
              <a:rPr lang="en-US" dirty="0"/>
              <a:t>t</a:t>
            </a:r>
            <a:r>
              <a:rPr dirty="0"/>
              <a:t>he medication is gradually discontinued</a:t>
            </a:r>
            <a:r>
              <a:rPr lang="en-US" b="1" dirty="0">
                <a:solidFill>
                  <a:srgbClr val="FF0000"/>
                </a:solidFill>
              </a:rPr>
              <a:t> after 3 months,</a:t>
            </a:r>
            <a:r>
              <a:rPr dirty="0"/>
              <a:t> over a longer period of time, in small steps</a:t>
            </a:r>
            <a:r>
              <a:rPr lang="en-US" dirty="0"/>
              <a:t>.</a:t>
            </a:r>
            <a:endParaRPr lang="en-US" altLang="en-US" dirty="0"/>
          </a:p>
          <a:p>
            <a:r>
              <a:rPr lang="en-US" dirty="0">
                <a:solidFill>
                  <a:srgbClr val="0070C0"/>
                </a:solidFill>
              </a:rPr>
              <a:t>c</a:t>
            </a:r>
            <a:r>
              <a:rPr dirty="0">
                <a:solidFill>
                  <a:srgbClr val="0070C0"/>
                </a:solidFill>
              </a:rPr>
              <a:t>holinesterase inhibitor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sr-Cyrl-CS" altLang="en-US" dirty="0">
                <a:solidFill>
                  <a:srgbClr val="0070C0"/>
                </a:solidFill>
              </a:rPr>
              <a:t>!?!</a:t>
            </a:r>
            <a:endParaRPr lang="sr-Latn-CS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>
            <a:extLst>
              <a:ext uri="{FF2B5EF4-FFF2-40B4-BE49-F238E27FC236}">
                <a16:creationId xmlns:a16="http://schemas.microsoft.com/office/drawing/2014/main" id="{B2277E7C-EE18-A3EF-B124-01CCB487C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-1398"/>
            <a:ext cx="8153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r-Cyrl-CS" altLang="en-US" sz="3200" b="1" dirty="0">
              <a:latin typeface="Calibri" panose="020F0502020204030204" pitchFamily="34" charset="0"/>
            </a:endParaRPr>
          </a:p>
          <a:p>
            <a:pPr algn="ctr"/>
            <a:r>
              <a:rPr sz="3200" b="1" dirty="0">
                <a:latin typeface="Calibri" panose="020F0502020204030204" pitchFamily="34" charset="0"/>
              </a:rPr>
              <a:t>Dosage of atypical antipsychotics</a:t>
            </a:r>
            <a:endParaRPr lang="sr-Cyrl-CS" altLang="en-US" sz="3200" b="1" dirty="0">
              <a:latin typeface="Calibri" panose="020F0502020204030204" pitchFamily="34" charset="0"/>
            </a:endParaRPr>
          </a:p>
          <a:p>
            <a:pPr algn="ctr"/>
            <a:endParaRPr lang="sr-Latn-CS" altLang="en-US" sz="3200" b="1" dirty="0">
              <a:latin typeface="Calibri" panose="020F0502020204030204" pitchFamily="34" charset="0"/>
            </a:endParaRPr>
          </a:p>
        </p:txBody>
      </p:sp>
      <p:graphicFrame>
        <p:nvGraphicFramePr>
          <p:cNvPr id="18475" name="Group 43">
            <a:extLst>
              <a:ext uri="{FF2B5EF4-FFF2-40B4-BE49-F238E27FC236}">
                <a16:creationId xmlns:a16="http://schemas.microsoft.com/office/drawing/2014/main" id="{3E13C042-097B-CE25-0DA6-08D2F3FEE4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75432"/>
              </p:ext>
            </p:extLst>
          </p:nvPr>
        </p:nvGraphicFramePr>
        <p:xfrm>
          <a:off x="457200" y="1600200"/>
          <a:ext cx="8305800" cy="4674871"/>
        </p:xfrm>
        <a:graphic>
          <a:graphicData uri="http://schemas.openxmlformats.org/drawingml/2006/table">
            <a:tbl>
              <a:tblPr/>
              <a:tblGrid>
                <a:gridCol w="189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8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0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8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1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Medication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Initial dose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Titration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Maximum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daily dose</a:t>
                      </a:r>
                      <a:endParaRPr kumimoji="0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Risperidon</a:t>
                      </a:r>
                      <a:endParaRPr kumimoji="0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0.25-0.5 (1-2x)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0.25 per 3-7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 or 2 mg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35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Olanzapine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2.5-5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mg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(once)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2.5-5 mg for 3-7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7.5 - 10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mg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89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Quetiapine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25-50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mg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(twice daily)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50 mg twice daily for 3-7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200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mg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4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Aripiprazole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2-5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mg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2-5 mg for 3-7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5-10 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mg</a:t>
                      </a:r>
                      <a:endParaRPr kumimoji="0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Haloperidol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0.25-0.5 (1-2 times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daily</a:t>
                      </a: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0.25 for 3-7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 or 2 mg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F8330844-2035-041C-D19D-E7D7FDF585D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sz="4000" dirty="0">
                <a:latin typeface="+mn-lt"/>
              </a:rPr>
              <a:t>Agitation</a:t>
            </a:r>
            <a:endParaRPr lang="en-US" sz="4000" dirty="0">
              <a:latin typeface="+mn-lt"/>
            </a:endParaRP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id="{085E60DC-CC1F-F13E-9A0F-5A7BDD27323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sz="2800" b="1" dirty="0"/>
              <a:t>Physical (motor) and verbal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/>
              <a:t>- n</a:t>
            </a:r>
            <a:r>
              <a:rPr sz="2800" dirty="0"/>
              <a:t>on-aggressive and aggressive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800" dirty="0"/>
          </a:p>
          <a:p>
            <a:pPr eaLnBrk="1" hangingPunct="1">
              <a:defRPr/>
            </a:pPr>
            <a:r>
              <a:rPr sz="2800" i="1" dirty="0"/>
              <a:t>Non-pharmacological measures</a:t>
            </a:r>
            <a:r>
              <a:rPr lang="en-US" sz="2800" i="1" dirty="0"/>
              <a:t>:</a:t>
            </a:r>
            <a:endParaRPr sz="2800" i="1" dirty="0"/>
          </a:p>
          <a:p>
            <a:pPr marL="0" indent="357188" eaLnBrk="1" hangingPunct="1">
              <a:buFontTx/>
              <a:buNone/>
              <a:defRPr/>
            </a:pPr>
            <a:r>
              <a:rPr lang="en-US" sz="2800" i="1" dirty="0"/>
              <a:t>- to treat somatic disorders (pain, constipation...)</a:t>
            </a:r>
          </a:p>
          <a:p>
            <a:pPr marL="0" indent="357188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i="1" dirty="0"/>
              <a:t>- to provide explanations step by step</a:t>
            </a:r>
          </a:p>
          <a:p>
            <a:pPr marL="0" indent="357188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i="1" dirty="0"/>
              <a:t>- utilize gesturing</a:t>
            </a:r>
          </a:p>
          <a:p>
            <a:pPr marL="0" indent="357188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i="1" dirty="0"/>
              <a:t>- to eliminate excessive stimulation</a:t>
            </a:r>
          </a:p>
          <a:p>
            <a:pPr marL="0" indent="357188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i="1" dirty="0"/>
              <a:t>- to provide a peaceful and calming environment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sr-Latn-RS" sz="1000" i="1" dirty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sr-Latn-RS" sz="1000" i="1" dirty="0"/>
          </a:p>
          <a:p>
            <a:pPr marL="0" indent="0" algn="ctr" eaLnBrk="1" hangingPunct="1">
              <a:spcBef>
                <a:spcPts val="0"/>
              </a:spcBef>
              <a:buNone/>
              <a:defRPr/>
            </a:pPr>
            <a:r>
              <a:rPr sz="2400" i="1" dirty="0">
                <a:solidFill>
                  <a:srgbClr val="FF0000"/>
                </a:solidFill>
              </a:rPr>
              <a:t>CONSIDER THAT IT IS NOT ABOUT DELIRIUM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800" dirty="0"/>
          </a:p>
          <a:p>
            <a:pPr eaLnBrk="1" hangingPunct="1">
              <a:lnSpc>
                <a:spcPct val="90000"/>
              </a:lnSpc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>
            <a:extLst>
              <a:ext uri="{FF2B5EF4-FFF2-40B4-BE49-F238E27FC236}">
                <a16:creationId xmlns:a16="http://schemas.microsoft.com/office/drawing/2014/main" id="{608F6492-553D-361F-FA3B-C8E706000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210" y="228600"/>
            <a:ext cx="8229600" cy="1143000"/>
          </a:xfrm>
        </p:spPr>
        <p:txBody>
          <a:bodyPr/>
          <a:lstStyle/>
          <a:p>
            <a:r>
              <a:rPr sz="4000" b="1" dirty="0"/>
              <a:t>Agitation/aggression</a:t>
            </a:r>
            <a:endParaRPr lang="sr-Latn-CS" altLang="en-US" sz="4000" b="1" dirty="0"/>
          </a:p>
        </p:txBody>
      </p:sp>
      <p:sp>
        <p:nvSpPr>
          <p:cNvPr id="68611" name="Rectangle 5">
            <a:extLst>
              <a:ext uri="{FF2B5EF4-FFF2-40B4-BE49-F238E27FC236}">
                <a16:creationId xmlns:a16="http://schemas.microsoft.com/office/drawing/2014/main" id="{6A2DC6FB-A973-B6BB-8E06-521DE22BF23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4525963"/>
          </a:xfrm>
        </p:spPr>
        <p:txBody>
          <a:bodyPr/>
          <a:lstStyle/>
          <a:p>
            <a:r>
              <a:rPr dirty="0"/>
              <a:t>First-line therapy for agitation without psychosis</a:t>
            </a:r>
            <a:endParaRPr lang="sr-Cyrl-CS" altLang="en-US" dirty="0"/>
          </a:p>
          <a:p>
            <a:r>
              <a:rPr dirty="0"/>
              <a:t>Combination of </a:t>
            </a:r>
            <a:r>
              <a:rPr b="1" dirty="0">
                <a:solidFill>
                  <a:srgbClr val="0070C0"/>
                </a:solidFill>
              </a:rPr>
              <a:t>atypical antipsychotics</a:t>
            </a:r>
            <a:endParaRPr lang="sr-Cyrl-CS" altLang="en-US" b="1" dirty="0">
              <a:solidFill>
                <a:srgbClr val="0070C0"/>
              </a:solidFill>
            </a:endParaRPr>
          </a:p>
          <a:p>
            <a:r>
              <a:rPr b="1" dirty="0">
                <a:solidFill>
                  <a:srgbClr val="009900"/>
                </a:solidFill>
              </a:rPr>
              <a:t>Antidepressants</a:t>
            </a:r>
            <a:endParaRPr lang="en-US" altLang="en-US" b="1" dirty="0">
              <a:solidFill>
                <a:srgbClr val="009900"/>
              </a:solidFill>
            </a:endParaRPr>
          </a:p>
          <a:p>
            <a:endParaRPr lang="sr-Latn-CS" altLang="en-US" b="1" dirty="0"/>
          </a:p>
        </p:txBody>
      </p:sp>
      <p:sp>
        <p:nvSpPr>
          <p:cNvPr id="68612" name="Rectangle 6">
            <a:extLst>
              <a:ext uri="{FF2B5EF4-FFF2-40B4-BE49-F238E27FC236}">
                <a16:creationId xmlns:a16="http://schemas.microsoft.com/office/drawing/2014/main" id="{6F40165A-303D-F031-F0C2-A61389C54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dirty="0"/>
              <a:t>Psychosis</a:t>
            </a:r>
            <a:endParaRPr lang="sr-Cyrl-CS" altLang="en-US" dirty="0"/>
          </a:p>
          <a:p>
            <a:r>
              <a:rPr dirty="0"/>
              <a:t>atypical antipsychotics</a:t>
            </a:r>
            <a:endParaRPr lang="sr-Cyrl-CS" altLang="en-US" dirty="0"/>
          </a:p>
          <a:p>
            <a:pPr lvl="1"/>
            <a:r>
              <a:rPr lang="en-US" dirty="0"/>
              <a:t>risperidone</a:t>
            </a:r>
            <a:endParaRPr lang="en-US" altLang="en-US" dirty="0"/>
          </a:p>
          <a:p>
            <a:pPr lvl="1"/>
            <a:r>
              <a:rPr lang="en-US" dirty="0"/>
              <a:t>olanzapine</a:t>
            </a:r>
            <a:endParaRPr lang="en-US" altLang="en-US" dirty="0"/>
          </a:p>
          <a:p>
            <a:pPr lvl="1"/>
            <a:r>
              <a:rPr lang="en-US" dirty="0"/>
              <a:t>quetiapine</a:t>
            </a:r>
            <a:endParaRPr lang="en-US" altLang="en-US" dirty="0"/>
          </a:p>
          <a:p>
            <a:pPr lvl="1"/>
            <a:r>
              <a:rPr lang="en-US" dirty="0"/>
              <a:t>aripiprazole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7">
            <a:extLst>
              <a:ext uri="{FF2B5EF4-FFF2-40B4-BE49-F238E27FC236}">
                <a16:creationId xmlns:a16="http://schemas.microsoft.com/office/drawing/2014/main" id="{B9F0FEFD-12E3-66CA-1B30-E9DD4453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sz="4000" b="1" dirty="0"/>
              <a:t>WARNING</a:t>
            </a:r>
            <a:endParaRPr lang="sr-Latn-CS" altLang="en-US" sz="4000" b="1" dirty="0"/>
          </a:p>
        </p:txBody>
      </p:sp>
      <p:sp>
        <p:nvSpPr>
          <p:cNvPr id="69635" name="Content Placeholder 2">
            <a:extLst>
              <a:ext uri="{FF2B5EF4-FFF2-40B4-BE49-F238E27FC236}">
                <a16:creationId xmlns:a16="http://schemas.microsoft.com/office/drawing/2014/main" id="{B52E7A06-DB6C-F129-8785-145004AE0E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 altLang="en-US" sz="2000"/>
          </a:p>
          <a:p>
            <a:endParaRPr lang="en-US" altLang="en-US" sz="2000">
              <a:cs typeface="Arial" panose="020B0604020202020204" pitchFamily="34" charset="0"/>
            </a:endParaRPr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ADDAEFA0-1329-4D52-8657-EAA635B77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en-US"/>
          </a:p>
        </p:txBody>
      </p:sp>
      <p:graphicFrame>
        <p:nvGraphicFramePr>
          <p:cNvPr id="21520" name="Group 16">
            <a:extLst>
              <a:ext uri="{FF2B5EF4-FFF2-40B4-BE49-F238E27FC236}">
                <a16:creationId xmlns:a16="http://schemas.microsoft.com/office/drawing/2014/main" id="{2F7A526C-C340-3944-7C38-A2F2D0D0C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474363"/>
              </p:ext>
            </p:extLst>
          </p:nvPr>
        </p:nvGraphicFramePr>
        <p:xfrm>
          <a:off x="381000" y="1447800"/>
          <a:ext cx="8534400" cy="4724400"/>
        </p:xfrm>
        <a:graphic>
          <a:graphicData uri="http://schemas.openxmlformats.org/drawingml/2006/table">
            <a:tbl>
              <a:tblPr/>
              <a:tblGrid>
                <a:gridCol w="853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2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tabLst/>
                      </a:pPr>
                      <a:endParaRPr kumimoji="0" lang="en-US" sz="2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tabLst/>
                      </a:pP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Greater risk for </a:t>
                      </a: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Fatal Outcome </a:t>
                      </a: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due to: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tabLst/>
                      </a:pPr>
                      <a:endParaRPr kumimoji="0" lang="en-US" sz="2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tabLst/>
                      </a:pPr>
                      <a:endParaRPr kumimoji="0" sz="2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177800" marR="0" lvl="0" indent="-1778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cardiac events</a:t>
                      </a:r>
                    </a:p>
                    <a:p>
                      <a:pPr marL="177800" marR="0" lvl="0" indent="-1778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cardiac decompensation</a:t>
                      </a:r>
                    </a:p>
                    <a:p>
                      <a:pPr marL="177800" marR="0" lvl="0" indent="-1778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sudden death</a:t>
                      </a:r>
                    </a:p>
                    <a:p>
                      <a:pPr marL="177800" marR="0" lvl="0" indent="-1778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sz="2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stroke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F826CB83-114D-FBBF-FD61-8EE05E48452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sz="4000" dirty="0">
                <a:latin typeface="+mn-lt"/>
              </a:rPr>
              <a:t>Sleep disorders</a:t>
            </a:r>
            <a:endParaRPr lang="en-US" sz="4000" dirty="0">
              <a:latin typeface="+mn-lt"/>
            </a:endParaRP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5B2D1D9D-8227-57B6-A829-EF4E6081C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5240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sz="2400" dirty="0">
                <a:latin typeface="Calibri" panose="020F0502020204030204" pitchFamily="34" charset="0"/>
              </a:rPr>
              <a:t>They occur in over 25-50% of patients.</a:t>
            </a:r>
          </a:p>
          <a:p>
            <a:pPr eaLnBrk="1" hangingPunct="1">
              <a:spcBef>
                <a:spcPct val="20000"/>
              </a:spcBef>
            </a:pPr>
            <a:endParaRPr lang="sr-Latn-CS" altLang="en-US" sz="24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sz="2400" dirty="0">
                <a:latin typeface="Calibri" panose="020F0502020204030204" pitchFamily="34" charset="0"/>
              </a:rPr>
              <a:t>Causes: physiological changes in older age, changes in the suprachiasmatic nucleus, adverse effects of medications, painful conditions, comorbid diseases, poor sleep hygiene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0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 sz="8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sz="2400" i="1" dirty="0">
                <a:latin typeface="Calibri" panose="020F0502020204030204" pitchFamily="34" charset="0"/>
              </a:rPr>
              <a:t>Non-pharmacological measures</a:t>
            </a:r>
            <a:r>
              <a:rPr lang="en-US" sz="2400" i="1" dirty="0">
                <a:latin typeface="Calibri" panose="020F0502020204030204" pitchFamily="34" charset="0"/>
              </a:rPr>
              <a:t>:</a:t>
            </a:r>
            <a:endParaRPr sz="2400" i="1" dirty="0">
              <a:latin typeface="Calibri" panose="020F0502020204030204" pitchFamily="34" charset="0"/>
            </a:endParaRPr>
          </a:p>
          <a:p>
            <a:pPr indent="14288" eaLnBrk="1" hangingPunct="1">
              <a:spcBef>
                <a:spcPct val="20000"/>
              </a:spcBef>
            </a:pPr>
            <a:r>
              <a:rPr sz="2400" i="1" dirty="0">
                <a:latin typeface="Calibri" panose="020F0502020204030204" pitchFamily="34" charset="0"/>
              </a:rPr>
              <a:t>- </a:t>
            </a:r>
            <a:r>
              <a:rPr lang="en-US" sz="2400" i="1" dirty="0">
                <a:latin typeface="Calibri" panose="020F0502020204030204" pitchFamily="34" charset="0"/>
              </a:rPr>
              <a:t> s</a:t>
            </a:r>
            <a:r>
              <a:rPr sz="2400" i="1" dirty="0">
                <a:latin typeface="Calibri" panose="020F0502020204030204" pitchFamily="34" charset="0"/>
              </a:rPr>
              <a:t>leep hygiene (routine in falling asleep and waking up, limiting daytime napping, calming evening rituals, ensuring physical and mental activity during the day...)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4">
            <a:extLst>
              <a:ext uri="{FF2B5EF4-FFF2-40B4-BE49-F238E27FC236}">
                <a16:creationId xmlns:a16="http://schemas.microsoft.com/office/drawing/2014/main" id="{E118FD43-40C8-4D2A-CF52-B44A90765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000" b="1" dirty="0"/>
              <a:t>Sleep disorder therapy</a:t>
            </a:r>
          </a:p>
        </p:txBody>
      </p:sp>
      <p:sp>
        <p:nvSpPr>
          <p:cNvPr id="71683" name="Rectangle 5">
            <a:extLst>
              <a:ext uri="{FF2B5EF4-FFF2-40B4-BE49-F238E27FC236}">
                <a16:creationId xmlns:a16="http://schemas.microsoft.com/office/drawing/2014/main" id="{CAF4A589-92B8-609B-42DF-5C79D686432F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to </a:t>
            </a:r>
            <a:r>
              <a:rPr lang="en-US" b="1" dirty="0">
                <a:solidFill>
                  <a:srgbClr val="FF0000"/>
                </a:solidFill>
              </a:rPr>
              <a:t>treat</a:t>
            </a:r>
            <a:r>
              <a:rPr lang="en-US" dirty="0"/>
              <a:t> other manifestations of </a:t>
            </a:r>
            <a:r>
              <a:rPr lang="en-US" b="1" dirty="0"/>
              <a:t>BPSD</a:t>
            </a:r>
            <a:r>
              <a:rPr lang="en-US" dirty="0"/>
              <a:t> (depression, anxiety, agitation)</a:t>
            </a:r>
          </a:p>
          <a:p>
            <a:r>
              <a:rPr lang="en-US" dirty="0"/>
              <a:t>choose appropriate medications with sedative effects</a:t>
            </a:r>
            <a:endParaRPr lang="en-US" altLang="en-US" dirty="0"/>
          </a:p>
        </p:txBody>
      </p:sp>
      <p:sp>
        <p:nvSpPr>
          <p:cNvPr id="71684" name="Rectangle 6">
            <a:extLst>
              <a:ext uri="{FF2B5EF4-FFF2-40B4-BE49-F238E27FC236}">
                <a16:creationId xmlns:a16="http://schemas.microsoft.com/office/drawing/2014/main" id="{69B91450-6CFB-0E8C-5E1C-DFD245B57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1000" cy="4525963"/>
          </a:xfrm>
        </p:spPr>
        <p:txBody>
          <a:bodyPr/>
          <a:lstStyle/>
          <a:p>
            <a:endParaRPr lang="ru-RU" altLang="en-US" b="1" dirty="0">
              <a:solidFill>
                <a:srgbClr val="FF0000"/>
              </a:solidFill>
            </a:endParaRPr>
          </a:p>
          <a:p>
            <a:r>
              <a:rPr dirty="0"/>
              <a:t>Mirtazapine (15-30mg)</a:t>
            </a:r>
          </a:p>
          <a:p>
            <a:r>
              <a:rPr dirty="0"/>
              <a:t>Trazodone (25-100 mg)</a:t>
            </a:r>
          </a:p>
          <a:p>
            <a:r>
              <a:rPr dirty="0"/>
              <a:t>Zolpidem (5-10 mg)</a:t>
            </a:r>
          </a:p>
          <a:p>
            <a:r>
              <a:rPr dirty="0"/>
              <a:t>Zaleplon </a:t>
            </a:r>
            <a:r>
              <a:rPr lang="en-US" dirty="0"/>
              <a:t>(5-10 mg)</a:t>
            </a:r>
          </a:p>
          <a:p>
            <a:r>
              <a:rPr dirty="0"/>
              <a:t>Lorazepam (0.5-1 mg)</a:t>
            </a:r>
            <a:endParaRPr lang="en-US" altLang="en-US" dirty="0"/>
          </a:p>
          <a:p>
            <a:endParaRPr lang="sr-Latn-CS" alt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ptica">
            <a:extLst>
              <a:ext uri="{FF2B5EF4-FFF2-40B4-BE49-F238E27FC236}">
                <a16:creationId xmlns:a16="http://schemas.microsoft.com/office/drawing/2014/main" id="{51B2423A-9C79-15A9-279D-FAC0539A9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23888"/>
            <a:ext cx="8305800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71999E94-06ED-77AA-429E-3BBF6653D0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868363"/>
          </a:xfrm>
        </p:spPr>
        <p:txBody>
          <a:bodyPr/>
          <a:lstStyle/>
          <a:p>
            <a:r>
              <a:rPr sz="3200" b="1" dirty="0">
                <a:latin typeface="Arial" panose="020B0604020202020204" pitchFamily="34" charset="0"/>
              </a:rPr>
              <a:t>Definition</a:t>
            </a:r>
            <a:endParaRPr lang="sr-Latn-CS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1401E7EC-1C30-6122-BE5A-3F25B8AB3672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r>
              <a:rPr sz="2000" b="1" dirty="0">
                <a:cs typeface="Arial" panose="020B0604020202020204" pitchFamily="34" charset="0"/>
              </a:rPr>
              <a:t>Alzheimer's disease (AD) </a:t>
            </a:r>
            <a:r>
              <a:rPr sz="2000" dirty="0">
                <a:cs typeface="Arial" panose="020B0604020202020204" pitchFamily="34" charset="0"/>
              </a:rPr>
              <a:t>is the most common form of dementia.</a:t>
            </a:r>
            <a:endParaRPr lang="en-US" altLang="en-US" sz="2000" dirty="0">
              <a:cs typeface="Arial" panose="020B0604020202020204" pitchFamily="34" charset="0"/>
            </a:endParaRPr>
          </a:p>
          <a:p>
            <a:r>
              <a:rPr sz="2000" dirty="0">
                <a:cs typeface="Arial" panose="020B0604020202020204" pitchFamily="34" charset="0"/>
              </a:rPr>
              <a:t>It affects parts of the brain that control memory, speech, reasoning, thinking, and other cognitive functions.</a:t>
            </a:r>
            <a:endParaRPr lang="en-US" altLang="en-US" sz="2000" dirty="0">
              <a:cs typeface="Arial" panose="020B0604020202020204" pitchFamily="34" charset="0"/>
            </a:endParaRPr>
          </a:p>
          <a:p>
            <a:r>
              <a:rPr lang="en-US" sz="2000" b="1" dirty="0">
                <a:cs typeface="Arial" panose="020B0604020202020204" pitchFamily="34" charset="0"/>
              </a:rPr>
              <a:t>t</a:t>
            </a:r>
            <a:r>
              <a:rPr sz="2000" b="1" dirty="0">
                <a:cs typeface="Arial" panose="020B0604020202020204" pitchFamily="34" charset="0"/>
              </a:rPr>
              <a:t>he worsening </a:t>
            </a:r>
            <a:r>
              <a:rPr sz="2000" dirty="0">
                <a:cs typeface="Arial" panose="020B0604020202020204" pitchFamily="34" charset="0"/>
              </a:rPr>
              <a:t>of symptoms usually occurs </a:t>
            </a:r>
            <a:r>
              <a:rPr sz="2000" b="1" dirty="0">
                <a:cs typeface="Arial" panose="020B0604020202020204" pitchFamily="34" charset="0"/>
              </a:rPr>
              <a:t>slowly and insidiously</a:t>
            </a:r>
            <a:endParaRPr lang="sr-Cyrl-CS" altLang="en-US" sz="2000" b="1" dirty="0">
              <a:cs typeface="Arial" panose="020B0604020202020204" pitchFamily="34" charset="0"/>
            </a:endParaRPr>
          </a:p>
          <a:p>
            <a:r>
              <a:rPr sz="2000" dirty="0">
                <a:cs typeface="Arial" panose="020B0604020202020204" pitchFamily="34" charset="0"/>
              </a:rPr>
              <a:t>It leads to cognitive impairment, behavioral disturbances, and changes in personality.</a:t>
            </a:r>
            <a:endParaRPr lang="en-US" altLang="en-US" sz="2000" dirty="0">
              <a:cs typeface="Arial" panose="020B0604020202020204" pitchFamily="34" charset="0"/>
            </a:endParaRPr>
          </a:p>
          <a:p>
            <a:endParaRPr lang="en-US" altLang="en-US" sz="2000" b="1" dirty="0">
              <a:cs typeface="Arial" panose="020B0604020202020204" pitchFamily="34" charset="0"/>
            </a:endParaRPr>
          </a:p>
        </p:txBody>
      </p:sp>
      <p:pic>
        <p:nvPicPr>
          <p:cNvPr id="10244" name="Picture 2">
            <a:extLst>
              <a:ext uri="{FF2B5EF4-FFF2-40B4-BE49-F238E27FC236}">
                <a16:creationId xmlns:a16="http://schemas.microsoft.com/office/drawing/2014/main" id="{D33F2EB2-231F-1B65-9DC7-849B9378BA96}"/>
              </a:ext>
            </a:extLst>
          </p:cNvPr>
          <p:cNvPicPr>
            <a:picLocks noGrp="1" noChangeArrowheads="1"/>
          </p:cNvPicPr>
          <p:nvPr>
            <p:ph type="body"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4191000"/>
            <a:ext cx="2209800" cy="1676400"/>
          </a:xfrm>
          <a:noFill/>
        </p:spPr>
      </p:pic>
      <p:pic>
        <p:nvPicPr>
          <p:cNvPr id="10245" name="Picture 15">
            <a:extLst>
              <a:ext uri="{FF2B5EF4-FFF2-40B4-BE49-F238E27FC236}">
                <a16:creationId xmlns:a16="http://schemas.microsoft.com/office/drawing/2014/main" id="{6CD0055B-2553-776D-8E23-B912E46E533B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95800"/>
            <a:ext cx="2193925" cy="1520825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2">
            <a:extLst>
              <a:ext uri="{FF2B5EF4-FFF2-40B4-BE49-F238E27FC236}">
                <a16:creationId xmlns:a16="http://schemas.microsoft.com/office/drawing/2014/main" id="{A966F7C2-36C4-E078-2F77-EB4E7E782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38100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C09E153D-7778-6193-825B-4C989ED7F0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617538"/>
            <a:ext cx="6802438" cy="954087"/>
          </a:xfrm>
        </p:spPr>
        <p:txBody>
          <a:bodyPr/>
          <a:lstStyle/>
          <a:p>
            <a:r>
              <a:rPr sz="4000" dirty="0">
                <a:cs typeface="Calibri" panose="020F0502020204030204" pitchFamily="34" charset="0"/>
              </a:rPr>
              <a:t>Vascular dementia</a:t>
            </a:r>
            <a:endParaRPr lang="en-US" altLang="en-US" sz="4000" dirty="0">
              <a:cs typeface="Calibri" panose="020F0502020204030204" pitchFamily="34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3B930F56-2BF9-20CD-D8F5-AACB09353E5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28688" y="1881188"/>
            <a:ext cx="7696200" cy="53340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Dementia</a:t>
            </a:r>
            <a:r>
              <a:rPr lang="en-US" dirty="0">
                <a:solidFill>
                  <a:schemeClr val="tx2"/>
                </a:solidFill>
                <a:cs typeface="Calibri" panose="020F0502020204030204" pitchFamily="34" charset="0"/>
              </a:rPr>
              <a:t>,</a:t>
            </a: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 excluding other causes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Focal neurological signs corresponding to the consequences of a stroke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Evidence of Cerebrovascular Disease based on CT and/or MR imaging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Onset of dementia</a:t>
            </a:r>
          </a:p>
          <a:p>
            <a:pPr marL="611188" lvl="2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 2" panose="05020102010507070707" pitchFamily="18" charset="2"/>
              <a:buChar char=""/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Up to 3 months from recognized stroke</a:t>
            </a:r>
            <a:endParaRPr lang="sr-Cyrl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marL="611188" lvl="2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 2" panose="05020102010507070707" pitchFamily="18" charset="2"/>
              <a:buChar char=""/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Rapid deterioration of cognitive functions</a:t>
            </a:r>
            <a:endParaRPr lang="sr-Cyrl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marL="611188" lvl="2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 2" panose="05020102010507070707" pitchFamily="18" charset="2"/>
              <a:buChar char=""/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Steep progression of cognitive deficit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rotman_fig1">
            <a:extLst>
              <a:ext uri="{FF2B5EF4-FFF2-40B4-BE49-F238E27FC236}">
                <a16:creationId xmlns:a16="http://schemas.microsoft.com/office/drawing/2014/main" id="{95F9BBB9-E831-19DB-F84E-526081E2E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25"/>
            <a:ext cx="9144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[Figure 1]">
            <a:extLst>
              <a:ext uri="{FF2B5EF4-FFF2-40B4-BE49-F238E27FC236}">
                <a16:creationId xmlns:a16="http://schemas.microsoft.com/office/drawing/2014/main" id="{E097F967-5B3F-E998-5E0B-BF9B0043A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41275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Picture 2" descr="[Figure 2]">
            <a:extLst>
              <a:ext uri="{FF2B5EF4-FFF2-40B4-BE49-F238E27FC236}">
                <a16:creationId xmlns:a16="http://schemas.microsoft.com/office/drawing/2014/main" id="{FC44C4ED-0BEC-E50C-023F-CC41A9F39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"/>
            <a:ext cx="375285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89F7B9EF-DD38-33B6-A555-1772DCCF28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38288" y="381000"/>
            <a:ext cx="6248400" cy="1431925"/>
          </a:xfrm>
        </p:spPr>
        <p:txBody>
          <a:bodyPr/>
          <a:lstStyle/>
          <a:p>
            <a:r>
              <a:rPr dirty="0">
                <a:cs typeface="Calibri" panose="020F0502020204030204" pitchFamily="34" charset="0"/>
              </a:rPr>
              <a:t>Clinical presentation of </a:t>
            </a:r>
            <a:r>
              <a:rPr dirty="0" err="1">
                <a:cs typeface="Calibri" panose="020F0502020204030204" pitchFamily="34" charset="0"/>
              </a:rPr>
              <a:t>V</a:t>
            </a:r>
            <a:r>
              <a:rPr lang="en-US" dirty="0" err="1">
                <a:cs typeface="Calibri" panose="020F0502020204030204" pitchFamily="34" charset="0"/>
              </a:rPr>
              <a:t>a</a:t>
            </a:r>
            <a:r>
              <a:rPr dirty="0" err="1">
                <a:cs typeface="Calibri" panose="020F0502020204030204" pitchFamily="34" charset="0"/>
              </a:rPr>
              <a:t>D</a:t>
            </a:r>
            <a:endParaRPr lang="en-US" altLang="en-US" dirty="0">
              <a:cs typeface="Calibri" panose="020F0502020204030204" pitchFamily="34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7DD68648-F4E0-D588-172A-0A0E5572072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447800" y="1905000"/>
            <a:ext cx="7467600" cy="44958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rgbClr val="FF0000"/>
                </a:solidFill>
                <a:cs typeface="Calibri" panose="020F0502020204030204" pitchFamily="34" charset="0"/>
              </a:rPr>
              <a:t>Early onset of urinary disturbances</a:t>
            </a:r>
            <a:endParaRPr lang="sr-Cyrl-CS" altLang="en-US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rgbClr val="FF0000"/>
                </a:solidFill>
                <a:cs typeface="Calibri" panose="020F0502020204030204" pitchFamily="34" charset="0"/>
              </a:rPr>
              <a:t>Early onset of gait disturbances</a:t>
            </a: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Uncertainty, unprovoked falls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Pseudobulbar palsy</a:t>
            </a:r>
            <a:endParaRPr lang="sr-Cyrl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Changes in personality, abulia, depression</a:t>
            </a:r>
            <a:endParaRPr lang="sr-Cyrl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Prefrontal-subcortical type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F3D0C826-AD8D-4786-6EE6-25C900D2D9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010400" cy="1600200"/>
          </a:xfrm>
        </p:spPr>
        <p:txBody>
          <a:bodyPr/>
          <a:lstStyle/>
          <a:p>
            <a:r>
              <a:rPr sz="4000" dirty="0">
                <a:cs typeface="Calibri" panose="020F0502020204030204" pitchFamily="34" charset="0"/>
              </a:rPr>
              <a:t>Dementia with Lewy bodies (DLB)</a:t>
            </a:r>
            <a:endParaRPr lang="en-US" altLang="en-US" sz="4000" dirty="0">
              <a:cs typeface="Calibri" panose="020F0502020204030204" pitchFamily="34" charset="0"/>
            </a:endParaRPr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75BFC562-19F7-CFE1-D5FF-B0AB0D21D85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28675" y="1928813"/>
            <a:ext cx="7815263" cy="41910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Fluctuation of cognitive abilities with variations in attention and consciousness</a:t>
            </a:r>
            <a:endParaRPr lang="sr-Latn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Repeated unprovoked visual hallucinations that are clearly formed and detailed</a:t>
            </a:r>
            <a:endParaRPr lang="sr-Latn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Spontaneously occurring parkinsonism</a:t>
            </a:r>
            <a:endParaRPr lang="sr-Latn-C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(Sensitivity to neuroleptics)</a:t>
            </a:r>
          </a:p>
        </p:txBody>
      </p:sp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5F4FE752-2D91-DC67-21B4-40F508E7D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543800" cy="1143000"/>
          </a:xfrm>
        </p:spPr>
        <p:txBody>
          <a:bodyPr/>
          <a:lstStyle/>
          <a:p>
            <a:r>
              <a:rPr dirty="0"/>
              <a:t>DLB</a:t>
            </a:r>
            <a:endParaRPr lang="en-US" altLang="en-US" dirty="0">
              <a:cs typeface="Calibri" panose="020F0502020204030204" pitchFamily="34" charset="0"/>
            </a:endParaRP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9CD09447-5448-901A-63BB-63A708D5CA1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071563" y="1995488"/>
            <a:ext cx="7315200" cy="46482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Dominant impairments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marL="574675" lvl="3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 2" panose="05020102010507070707" pitchFamily="18" charset="2"/>
              <a:buChar char=""/>
            </a:pPr>
            <a:r>
              <a:rPr lang="en-US" sz="2800" dirty="0">
                <a:solidFill>
                  <a:schemeClr val="tx2"/>
                </a:solidFill>
                <a:cs typeface="Calibri" panose="020F0502020204030204" pitchFamily="34" charset="0"/>
              </a:rPr>
              <a:t>attention impairments</a:t>
            </a:r>
            <a:endParaRPr lang="en-US" altLang="en-US" sz="28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marL="574675" lvl="3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 2" panose="05020102010507070707" pitchFamily="18" charset="2"/>
              <a:buChar char=""/>
            </a:pPr>
            <a:r>
              <a:rPr lang="en-US" sz="2800" dirty="0">
                <a:solidFill>
                  <a:schemeClr val="tx2"/>
                </a:solidFill>
                <a:cs typeface="Calibri" panose="020F0502020204030204" pitchFamily="34" charset="0"/>
              </a:rPr>
              <a:t>executive function impairments</a:t>
            </a:r>
            <a:endParaRPr lang="en-US" altLang="en-US" sz="28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marL="574675" lvl="3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 2" panose="05020102010507070707" pitchFamily="18" charset="2"/>
              <a:buChar char=""/>
            </a:pPr>
            <a:r>
              <a:rPr lang="en-US" sz="2800" dirty="0">
                <a:solidFill>
                  <a:schemeClr val="tx2"/>
                </a:solidFill>
                <a:cs typeface="Calibri" panose="020F0502020204030204" pitchFamily="34" charset="0"/>
              </a:rPr>
              <a:t>visuospatial function impairments</a:t>
            </a:r>
            <a:endParaRPr lang="en-US" altLang="en-US" sz="28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marL="574675" lvl="3" indent="-282575">
              <a:lnSpc>
                <a:spcPct val="90000"/>
              </a:lnSpc>
              <a:spcBef>
                <a:spcPts val="600"/>
              </a:spcBef>
              <a:spcAft>
                <a:spcPct val="10000"/>
              </a:spcAft>
              <a:buClr>
                <a:srgbClr val="FFCC66"/>
              </a:buClr>
              <a:buSzPct val="80000"/>
              <a:buFont typeface="Wingdings" panose="05000000000000000000" pitchFamily="2" charset="2"/>
              <a:buNone/>
            </a:pPr>
            <a:endParaRPr lang="en-US" altLang="en-US" sz="28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  <a:buClr>
                <a:srgbClr val="FFCC66"/>
              </a:buClr>
            </a:pPr>
            <a:r>
              <a:rPr dirty="0">
                <a:solidFill>
                  <a:schemeClr val="tx2"/>
                </a:solidFill>
                <a:cs typeface="Calibri" panose="020F0502020204030204" pitchFamily="34" charset="0"/>
              </a:rPr>
              <a:t>Memory disturbances can occur later in the course of the disease, and sometimes at the onset</a:t>
            </a:r>
            <a:endParaRPr lang="en-US" altLang="en-US" dirty="0">
              <a:solidFill>
                <a:schemeClr val="tx2"/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>
            <a:extLst>
              <a:ext uri="{FF2B5EF4-FFF2-40B4-BE49-F238E27FC236}">
                <a16:creationId xmlns:a16="http://schemas.microsoft.com/office/drawing/2014/main" id="{FED7C09E-70CF-8449-FAE4-F754F7A2A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91440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Text Box 3">
            <a:extLst>
              <a:ext uri="{FF2B5EF4-FFF2-40B4-BE49-F238E27FC236}">
                <a16:creationId xmlns:a16="http://schemas.microsoft.com/office/drawing/2014/main" id="{64044934-3163-DFB7-5727-1D4D323FC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954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b="1" dirty="0">
                <a:solidFill>
                  <a:schemeClr val="bg1"/>
                </a:solidFill>
              </a:rPr>
              <a:t>AD</a:t>
            </a:r>
          </a:p>
        </p:txBody>
      </p:sp>
      <p:sp>
        <p:nvSpPr>
          <p:cNvPr id="79876" name="Text Box 4">
            <a:extLst>
              <a:ext uri="{FF2B5EF4-FFF2-40B4-BE49-F238E27FC236}">
                <a16:creationId xmlns:a16="http://schemas.microsoft.com/office/drawing/2014/main" id="{67512C8D-6D79-68EF-F14F-CFCFFD141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876800"/>
            <a:ext cx="914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sz="2000" b="1" dirty="0">
                <a:solidFill>
                  <a:schemeClr val="bg1"/>
                </a:solidFill>
              </a:rPr>
              <a:t>(LBD)</a:t>
            </a:r>
          </a:p>
        </p:txBody>
      </p:sp>
    </p:spTree>
  </p:cSld>
  <p:clrMapOvr>
    <a:masterClrMapping/>
  </p:clrMapOvr>
  <p:transition>
    <p:strips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7A7723F0-D93A-5F80-09A2-465EF8417D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1563" y="576263"/>
            <a:ext cx="7500937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4000" dirty="0">
                <a:solidFill>
                  <a:schemeClr val="tx2">
                    <a:satMod val="130000"/>
                  </a:schemeClr>
                </a:solidFill>
                <a:cs typeface="Calibri" pitchFamily="34" charset="0"/>
              </a:rPr>
              <a:t>Frontotemporal dementia</a:t>
            </a:r>
            <a:endParaRPr lang="en-US" sz="4000" dirty="0">
              <a:solidFill>
                <a:schemeClr val="tx2">
                  <a:satMod val="130000"/>
                </a:schemeClr>
              </a:solidFill>
              <a:cs typeface="Calibri" pitchFamily="34" charset="0"/>
            </a:endParaRP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D7A7B65D-4DAD-70B1-3503-57EDE35D8A2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00125" y="1676400"/>
            <a:ext cx="7858125" cy="4953000"/>
          </a:xfrm>
        </p:spPr>
        <p:txBody>
          <a:bodyPr>
            <a:normAutofit lnSpcReduction="10000"/>
          </a:bodyPr>
          <a:lstStyle/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 2"/>
              <a:buChar char=""/>
              <a:defRPr/>
            </a:pPr>
            <a:r>
              <a:rPr dirty="0">
                <a:cs typeface="Calibri" pitchFamily="34" charset="0"/>
              </a:rPr>
              <a:t>Insidious onset and gradual progression</a:t>
            </a:r>
            <a:endParaRPr lang="sr-Latn-C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" pitchFamily="2" charset="2"/>
              <a:buNone/>
              <a:defRPr/>
            </a:pPr>
            <a:endParaRPr lang="en-U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 2"/>
              <a:buChar char=""/>
              <a:defRPr/>
            </a:pPr>
            <a:r>
              <a:rPr dirty="0">
                <a:cs typeface="Calibri" pitchFamily="34" charset="0"/>
              </a:rPr>
              <a:t>Early decline in social interpersonal relationships and self-behavior regulation</a:t>
            </a:r>
            <a:endParaRPr lang="sr-Latn-C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" pitchFamily="2" charset="2"/>
              <a:buNone/>
              <a:defRPr/>
            </a:pPr>
            <a:endParaRPr lang="sr-Cyrl-C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 2"/>
              <a:buChar char=""/>
              <a:defRPr/>
            </a:pPr>
            <a:r>
              <a:rPr dirty="0">
                <a:cs typeface="Calibri" pitchFamily="34" charset="0"/>
              </a:rPr>
              <a:t>Social withdrawal or disinhibition</a:t>
            </a:r>
            <a:endParaRPr lang="sr-Latn-C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" pitchFamily="2" charset="2"/>
              <a:buNone/>
              <a:defRPr/>
            </a:pPr>
            <a:endParaRPr lang="en-U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 2"/>
              <a:buChar char=""/>
              <a:defRPr/>
            </a:pPr>
            <a:r>
              <a:rPr dirty="0">
                <a:cs typeface="Calibri" pitchFamily="34" charset="0"/>
              </a:rPr>
              <a:t>Early emotional blunting and loss of insight</a:t>
            </a:r>
            <a:endParaRPr lang="sr-Latn-C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" pitchFamily="2" charset="2"/>
              <a:buNone/>
              <a:defRPr/>
            </a:pPr>
            <a:endParaRPr lang="sr-Cyrl-CS" dirty="0">
              <a:cs typeface="Calibri" pitchFamily="34" charset="0"/>
            </a:endParaRPr>
          </a:p>
          <a:p>
            <a:pPr marL="358775" indent="-283464" fontAlgn="auto"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Font typeface="Wingdings 2"/>
              <a:buChar char=""/>
              <a:defRPr/>
            </a:pPr>
            <a:r>
              <a:rPr dirty="0">
                <a:cs typeface="Calibri" pitchFamily="34" charset="0"/>
              </a:rPr>
              <a:t>Speech disturbances</a:t>
            </a:r>
            <a:endParaRPr lang="en-US" dirty="0">
              <a:cs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482F3953-4981-1740-A16D-8B739E834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8977D680-3FF6-7D67-0160-32330E0BFDC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/>
            <a:r>
              <a:t>Questions?</a:t>
            </a:r>
          </a:p>
        </p:txBody>
      </p:sp>
      <p:pic>
        <p:nvPicPr>
          <p:cNvPr id="81924" name="Picture 6" descr="PB210009">
            <a:extLst>
              <a:ext uri="{FF2B5EF4-FFF2-40B4-BE49-F238E27FC236}">
                <a16:creationId xmlns:a16="http://schemas.microsoft.com/office/drawing/2014/main" id="{D3AF7854-A89A-F802-8EBB-E712E1203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74613"/>
            <a:ext cx="8945562" cy="670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A5DB4806-57A4-4795-6FE1-B530641CCF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b="1" dirty="0"/>
              <a:t>Epidemiology</a:t>
            </a:r>
            <a:endParaRPr lang="sr-Latn-CS" altLang="en-US" b="1" dirty="0"/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2449D558-5AC7-D0CC-B6C0-037EC14C3A69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57200" y="1341438"/>
            <a:ext cx="3810000" cy="4525962"/>
          </a:xfrm>
        </p:spPr>
        <p:txBody>
          <a:bodyPr/>
          <a:lstStyle/>
          <a:p>
            <a:r>
              <a:rPr sz="2400" b="1" dirty="0">
                <a:cs typeface="Arial" panose="020B0604020202020204" pitchFamily="34" charset="0"/>
              </a:rPr>
              <a:t>6-10% </a:t>
            </a:r>
            <a:r>
              <a:rPr sz="2400" dirty="0">
                <a:cs typeface="Arial" panose="020B0604020202020204" pitchFamily="34" charset="0"/>
              </a:rPr>
              <a:t>of the population over the age of 65</a:t>
            </a:r>
            <a:r>
              <a:rPr lang="en-US" sz="2400" dirty="0">
                <a:cs typeface="Arial" panose="020B0604020202020204" pitchFamily="34" charset="0"/>
              </a:rPr>
              <a:t> years</a:t>
            </a:r>
            <a:endParaRPr sz="2400" dirty="0">
              <a:cs typeface="Arial" panose="020B0604020202020204" pitchFamily="34" charset="0"/>
            </a:endParaRPr>
          </a:p>
          <a:p>
            <a:r>
              <a:rPr sz="2400" dirty="0">
                <a:cs typeface="Arial" panose="020B0604020202020204" pitchFamily="34" charset="0"/>
              </a:rPr>
              <a:t>AD accounts for </a:t>
            </a:r>
            <a:r>
              <a:rPr sz="2400" b="1" dirty="0">
                <a:cs typeface="Arial" panose="020B0604020202020204" pitchFamily="34" charset="0"/>
              </a:rPr>
              <a:t>60-70%</a:t>
            </a:r>
          </a:p>
          <a:p>
            <a:r>
              <a:rPr sz="2400" b="1" dirty="0">
                <a:cs typeface="Arial" panose="020B0604020202020204" pitchFamily="34" charset="0"/>
              </a:rPr>
              <a:t>According to the 2011 census </a:t>
            </a:r>
            <a:r>
              <a:rPr sz="2400" dirty="0">
                <a:cs typeface="Arial" panose="020B0604020202020204" pitchFamily="34" charset="0"/>
              </a:rPr>
              <a:t>in Serbia, around </a:t>
            </a:r>
            <a:r>
              <a:rPr sz="2400" b="1" dirty="0">
                <a:cs typeface="Arial" panose="020B0604020202020204" pitchFamily="34" charset="0"/>
              </a:rPr>
              <a:t>17.7%</a:t>
            </a:r>
            <a:r>
              <a:rPr sz="2400" dirty="0">
                <a:cs typeface="Arial" panose="020B0604020202020204" pitchFamily="34" charset="0"/>
              </a:rPr>
              <a:t> of people over the age of 65 were recorded</a:t>
            </a:r>
          </a:p>
          <a:p>
            <a:r>
              <a:rPr sz="2400" dirty="0">
                <a:cs typeface="Arial" panose="020B0604020202020204" pitchFamily="34" charset="0"/>
              </a:rPr>
              <a:t>The average age in the Republic of Serbia is 42.2 years</a:t>
            </a:r>
            <a:endParaRPr lang="en-US" altLang="en-US" sz="2400" dirty="0">
              <a:cs typeface="Arial" panose="020B0604020202020204" pitchFamily="34" charset="0"/>
            </a:endParaRPr>
          </a:p>
        </p:txBody>
      </p:sp>
      <p:sp>
        <p:nvSpPr>
          <p:cNvPr id="11268" name="Rectangle 7">
            <a:extLst>
              <a:ext uri="{FF2B5EF4-FFF2-40B4-BE49-F238E27FC236}">
                <a16:creationId xmlns:a16="http://schemas.microsoft.com/office/drawing/2014/main" id="{5D4812E4-01D7-9E96-4132-20F42BE4AA80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419600" y="1189038"/>
            <a:ext cx="4267200" cy="4525962"/>
          </a:xfrm>
        </p:spPr>
        <p:txBody>
          <a:bodyPr/>
          <a:lstStyle/>
          <a:p>
            <a:endParaRPr lang="sr-Latn-CS" altLang="en-US" sz="2800"/>
          </a:p>
        </p:txBody>
      </p:sp>
      <p:pic>
        <p:nvPicPr>
          <p:cNvPr id="11269" name="Picture 3">
            <a:extLst>
              <a:ext uri="{FF2B5EF4-FFF2-40B4-BE49-F238E27FC236}">
                <a16:creationId xmlns:a16="http://schemas.microsoft.com/office/drawing/2014/main" id="{99907811-2D0B-EC3E-68AF-BD0379899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19400"/>
            <a:ext cx="1806575" cy="2667000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4">
            <a:extLst>
              <a:ext uri="{FF2B5EF4-FFF2-40B4-BE49-F238E27FC236}">
                <a16:creationId xmlns:a16="http://schemas.microsoft.com/office/drawing/2014/main" id="{B9F0BB43-31ED-9D0A-9E15-44B9918D5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371600"/>
            <a:ext cx="1617663" cy="2016125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AutoShape 5">
            <a:extLst>
              <a:ext uri="{FF2B5EF4-FFF2-40B4-BE49-F238E27FC236}">
                <a16:creationId xmlns:a16="http://schemas.microsoft.com/office/drawing/2014/main" id="{90866111-9458-4C41-2F0A-CDAB4D361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971800"/>
            <a:ext cx="1120775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36ABE66-7778-7FC9-6382-4DBEB3D59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eaLnBrk="1" hangingPunct="1"/>
            <a:r>
              <a:rPr sz="2800" dirty="0">
                <a:cs typeface="Calibri" panose="020F0502020204030204" pitchFamily="34" charset="0"/>
              </a:rPr>
              <a:t>Considering the problems in diagnosing and treating Alzheimer's disease</a:t>
            </a:r>
          </a:p>
        </p:txBody>
      </p:sp>
      <p:sp>
        <p:nvSpPr>
          <p:cNvPr id="12291" name="AutoShape 2">
            <a:extLst>
              <a:ext uri="{FF2B5EF4-FFF2-40B4-BE49-F238E27FC236}">
                <a16:creationId xmlns:a16="http://schemas.microsoft.com/office/drawing/2014/main" id="{3D08764B-2028-DC5E-FF86-902DD0205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825" y="1939925"/>
            <a:ext cx="1593850" cy="652463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92" name="AutoShape 3">
            <a:extLst>
              <a:ext uri="{FF2B5EF4-FFF2-40B4-BE49-F238E27FC236}">
                <a16:creationId xmlns:a16="http://schemas.microsoft.com/office/drawing/2014/main" id="{EA9DAF1F-A3BF-31B9-D0DC-2B4521B72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813" y="1939925"/>
            <a:ext cx="1579562" cy="652463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AutoShape 4">
            <a:extLst>
              <a:ext uri="{FF2B5EF4-FFF2-40B4-BE49-F238E27FC236}">
                <a16:creationId xmlns:a16="http://schemas.microsoft.com/office/drawing/2014/main" id="{568C5B25-162C-4E37-B3A2-B3F79C6B8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7838" y="1939925"/>
            <a:ext cx="1973262" cy="652463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94" name="AutoShape 5">
            <a:extLst>
              <a:ext uri="{FF2B5EF4-FFF2-40B4-BE49-F238E27FC236}">
                <a16:creationId xmlns:a16="http://schemas.microsoft.com/office/drawing/2014/main" id="{E6A3ED27-CF35-3CB9-8116-A22A2D5CC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325" y="1939925"/>
            <a:ext cx="1676400" cy="652463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E0B1A820-017B-FD91-C707-EF12C5314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0" y="1997205"/>
            <a:ext cx="16287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sz="1600" b="1" dirty="0">
                <a:solidFill>
                  <a:srgbClr val="EEECE1"/>
                </a:solidFill>
                <a:latin typeface="Calibri" panose="020F0502020204030204" pitchFamily="34" charset="0"/>
              </a:rPr>
              <a:t>&gt;70,000 patients with AD</a:t>
            </a:r>
            <a:endParaRPr lang="en-GB" altLang="en-US" sz="1600" b="1" dirty="0">
              <a:solidFill>
                <a:srgbClr val="EEECE1"/>
              </a:solidFill>
              <a:latin typeface="Calibri" panose="020F0502020204030204" pitchFamily="34" charset="0"/>
            </a:endParaRPr>
          </a:p>
        </p:txBody>
      </p:sp>
      <p:grpSp>
        <p:nvGrpSpPr>
          <p:cNvPr id="12296" name="Group 8">
            <a:extLst>
              <a:ext uri="{FF2B5EF4-FFF2-40B4-BE49-F238E27FC236}">
                <a16:creationId xmlns:a16="http://schemas.microsoft.com/office/drawing/2014/main" id="{F1DF3AD4-C91C-F2C4-22FB-0DA0E75852BD}"/>
              </a:ext>
            </a:extLst>
          </p:cNvPr>
          <p:cNvGrpSpPr>
            <a:grpSpLocks/>
          </p:cNvGrpSpPr>
          <p:nvPr/>
        </p:nvGrpSpPr>
        <p:grpSpPr bwMode="auto">
          <a:xfrm>
            <a:off x="5746750" y="4533900"/>
            <a:ext cx="352425" cy="1065213"/>
            <a:chOff x="3570" y="897"/>
            <a:chExt cx="659" cy="2527"/>
          </a:xfrm>
        </p:grpSpPr>
        <p:sp>
          <p:nvSpPr>
            <p:cNvPr id="12582" name="Freeform 9">
              <a:extLst>
                <a:ext uri="{FF2B5EF4-FFF2-40B4-BE49-F238E27FC236}">
                  <a16:creationId xmlns:a16="http://schemas.microsoft.com/office/drawing/2014/main" id="{81F6F9DC-C9DB-9768-B7D1-F891DE38B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897"/>
              <a:ext cx="424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71 w 426"/>
                <a:gd name="T5" fmla="*/ 61 h 547"/>
                <a:gd name="T6" fmla="*/ 109 w 426"/>
                <a:gd name="T7" fmla="*/ 20 h 547"/>
                <a:gd name="T8" fmla="*/ 160 w 426"/>
                <a:gd name="T9" fmla="*/ 0 h 547"/>
                <a:gd name="T10" fmla="*/ 228 w 426"/>
                <a:gd name="T11" fmla="*/ 6 h 547"/>
                <a:gd name="T12" fmla="*/ 272 w 426"/>
                <a:gd name="T13" fmla="*/ 51 h 547"/>
                <a:gd name="T14" fmla="*/ 309 w 426"/>
                <a:gd name="T15" fmla="*/ 132 h 547"/>
                <a:gd name="T16" fmla="*/ 317 w 426"/>
                <a:gd name="T17" fmla="*/ 240 h 547"/>
                <a:gd name="T18" fmla="*/ 317 w 426"/>
                <a:gd name="T19" fmla="*/ 351 h 547"/>
                <a:gd name="T20" fmla="*/ 397 w 426"/>
                <a:gd name="T21" fmla="*/ 435 h 547"/>
                <a:gd name="T22" fmla="*/ 400 w 426"/>
                <a:gd name="T23" fmla="*/ 473 h 547"/>
                <a:gd name="T24" fmla="*/ 387 w 426"/>
                <a:gd name="T25" fmla="*/ 476 h 547"/>
                <a:gd name="T26" fmla="*/ 314 w 426"/>
                <a:gd name="T27" fmla="*/ 401 h 547"/>
                <a:gd name="T28" fmla="*/ 299 w 426"/>
                <a:gd name="T29" fmla="*/ 456 h 547"/>
                <a:gd name="T30" fmla="*/ 252 w 426"/>
                <a:gd name="T31" fmla="*/ 503 h 547"/>
                <a:gd name="T32" fmla="*/ 208 w 426"/>
                <a:gd name="T33" fmla="*/ 527 h 547"/>
                <a:gd name="T34" fmla="*/ 136 w 426"/>
                <a:gd name="T35" fmla="*/ 534 h 547"/>
                <a:gd name="T36" fmla="*/ 58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83" name="Freeform 10">
              <a:extLst>
                <a:ext uri="{FF2B5EF4-FFF2-40B4-BE49-F238E27FC236}">
                  <a16:creationId xmlns:a16="http://schemas.microsoft.com/office/drawing/2014/main" id="{B637B614-BC78-B673-12EB-5C3AF445B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" y="1484"/>
              <a:ext cx="380" cy="881"/>
            </a:xfrm>
            <a:custGeom>
              <a:avLst/>
              <a:gdLst>
                <a:gd name="T0" fmla="*/ 55 w 380"/>
                <a:gd name="T1" fmla="*/ 57 h 880"/>
                <a:gd name="T2" fmla="*/ 102 w 380"/>
                <a:gd name="T3" fmla="*/ 20 h 880"/>
                <a:gd name="T4" fmla="*/ 156 w 380"/>
                <a:gd name="T5" fmla="*/ 6 h 880"/>
                <a:gd name="T6" fmla="*/ 207 w 380"/>
                <a:gd name="T7" fmla="*/ 0 h 880"/>
                <a:gd name="T8" fmla="*/ 276 w 380"/>
                <a:gd name="T9" fmla="*/ 10 h 880"/>
                <a:gd name="T10" fmla="*/ 350 w 380"/>
                <a:gd name="T11" fmla="*/ 57 h 880"/>
                <a:gd name="T12" fmla="*/ 380 w 380"/>
                <a:gd name="T13" fmla="*/ 141 h 880"/>
                <a:gd name="T14" fmla="*/ 380 w 380"/>
                <a:gd name="T15" fmla="*/ 270 h 880"/>
                <a:gd name="T16" fmla="*/ 377 w 380"/>
                <a:gd name="T17" fmla="*/ 393 h 880"/>
                <a:gd name="T18" fmla="*/ 340 w 380"/>
                <a:gd name="T19" fmla="*/ 592 h 880"/>
                <a:gd name="T20" fmla="*/ 309 w 380"/>
                <a:gd name="T21" fmla="*/ 744 h 880"/>
                <a:gd name="T22" fmla="*/ 276 w 380"/>
                <a:gd name="T23" fmla="*/ 842 h 880"/>
                <a:gd name="T24" fmla="*/ 204 w 380"/>
                <a:gd name="T25" fmla="*/ 893 h 880"/>
                <a:gd name="T26" fmla="*/ 102 w 380"/>
                <a:gd name="T27" fmla="*/ 882 h 880"/>
                <a:gd name="T28" fmla="*/ 51 w 380"/>
                <a:gd name="T29" fmla="*/ 805 h 880"/>
                <a:gd name="T30" fmla="*/ 21 w 380"/>
                <a:gd name="T31" fmla="*/ 690 h 880"/>
                <a:gd name="T32" fmla="*/ 4 w 380"/>
                <a:gd name="T33" fmla="*/ 561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84" name="Freeform 11">
              <a:extLst>
                <a:ext uri="{FF2B5EF4-FFF2-40B4-BE49-F238E27FC236}">
                  <a16:creationId xmlns:a16="http://schemas.microsoft.com/office/drawing/2014/main" id="{0E2A7836-83F3-B25F-68AA-FDAFDF8F9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4"/>
              <a:ext cx="223" cy="1085"/>
            </a:xfrm>
            <a:custGeom>
              <a:avLst/>
              <a:gdLst>
                <a:gd name="T0" fmla="*/ 152 w 223"/>
                <a:gd name="T1" fmla="*/ 7 h 1084"/>
                <a:gd name="T2" fmla="*/ 206 w 223"/>
                <a:gd name="T3" fmla="*/ 0 h 1084"/>
                <a:gd name="T4" fmla="*/ 223 w 223"/>
                <a:gd name="T5" fmla="*/ 48 h 1084"/>
                <a:gd name="T6" fmla="*/ 195 w 223"/>
                <a:gd name="T7" fmla="*/ 109 h 1084"/>
                <a:gd name="T8" fmla="*/ 155 w 223"/>
                <a:gd name="T9" fmla="*/ 142 h 1084"/>
                <a:gd name="T10" fmla="*/ 12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619 h 1084"/>
                <a:gd name="T18" fmla="*/ 64 w 223"/>
                <a:gd name="T19" fmla="*/ 781 h 1084"/>
                <a:gd name="T20" fmla="*/ 84 w 223"/>
                <a:gd name="T21" fmla="*/ 856 h 1084"/>
                <a:gd name="T22" fmla="*/ 70 w 223"/>
                <a:gd name="T23" fmla="*/ 937 h 1084"/>
                <a:gd name="T24" fmla="*/ 54 w 223"/>
                <a:gd name="T25" fmla="*/ 998 h 1084"/>
                <a:gd name="T26" fmla="*/ 60 w 223"/>
                <a:gd name="T27" fmla="*/ 1097 h 1084"/>
                <a:gd name="T28" fmla="*/ 33 w 223"/>
                <a:gd name="T29" fmla="*/ 1090 h 1084"/>
                <a:gd name="T30" fmla="*/ 10 w 223"/>
                <a:gd name="T31" fmla="*/ 1009 h 1084"/>
                <a:gd name="T32" fmla="*/ 0 w 223"/>
                <a:gd name="T33" fmla="*/ 937 h 1084"/>
                <a:gd name="T34" fmla="*/ 30 w 223"/>
                <a:gd name="T35" fmla="*/ 842 h 1084"/>
                <a:gd name="T36" fmla="*/ 20 w 223"/>
                <a:gd name="T37" fmla="*/ 754 h 1084"/>
                <a:gd name="T38" fmla="*/ 10 w 223"/>
                <a:gd name="T39" fmla="*/ 612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52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85" name="Freeform 12">
              <a:extLst>
                <a:ext uri="{FF2B5EF4-FFF2-40B4-BE49-F238E27FC236}">
                  <a16:creationId xmlns:a16="http://schemas.microsoft.com/office/drawing/2014/main" id="{3FF6B4A5-0178-2832-0C37-3762A9272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" y="1511"/>
              <a:ext cx="142" cy="1032"/>
            </a:xfrm>
            <a:custGeom>
              <a:avLst/>
              <a:gdLst>
                <a:gd name="T0" fmla="*/ 3 w 142"/>
                <a:gd name="T1" fmla="*/ 3 h 1030"/>
                <a:gd name="T2" fmla="*/ 61 w 142"/>
                <a:gd name="T3" fmla="*/ 0 h 1030"/>
                <a:gd name="T4" fmla="*/ 101 w 142"/>
                <a:gd name="T5" fmla="*/ 81 h 1030"/>
                <a:gd name="T6" fmla="*/ 142 w 142"/>
                <a:gd name="T7" fmla="*/ 317 h 1030"/>
                <a:gd name="T8" fmla="*/ 142 w 142"/>
                <a:gd name="T9" fmla="*/ 575 h 1030"/>
                <a:gd name="T10" fmla="*/ 122 w 142"/>
                <a:gd name="T11" fmla="*/ 808 h 1030"/>
                <a:gd name="T12" fmla="*/ 142 w 142"/>
                <a:gd name="T13" fmla="*/ 883 h 1030"/>
                <a:gd name="T14" fmla="*/ 142 w 142"/>
                <a:gd name="T15" fmla="*/ 984 h 1030"/>
                <a:gd name="T16" fmla="*/ 122 w 142"/>
                <a:gd name="T17" fmla="*/ 1056 h 1030"/>
                <a:gd name="T18" fmla="*/ 95 w 142"/>
                <a:gd name="T19" fmla="*/ 992 h 1030"/>
                <a:gd name="T20" fmla="*/ 81 w 142"/>
                <a:gd name="T21" fmla="*/ 893 h 1030"/>
                <a:gd name="T22" fmla="*/ 51 w 142"/>
                <a:gd name="T23" fmla="*/ 818 h 1030"/>
                <a:gd name="T24" fmla="*/ 85 w 142"/>
                <a:gd name="T25" fmla="*/ 738 h 1030"/>
                <a:gd name="T26" fmla="*/ 105 w 142"/>
                <a:gd name="T27" fmla="*/ 575 h 1030"/>
                <a:gd name="T28" fmla="*/ 105 w 142"/>
                <a:gd name="T29" fmla="*/ 423 h 1030"/>
                <a:gd name="T30" fmla="*/ 85 w 142"/>
                <a:gd name="T31" fmla="*/ 257 h 1030"/>
                <a:gd name="T32" fmla="*/ 44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86" name="Freeform 13">
              <a:extLst>
                <a:ext uri="{FF2B5EF4-FFF2-40B4-BE49-F238E27FC236}">
                  <a16:creationId xmlns:a16="http://schemas.microsoft.com/office/drawing/2014/main" id="{7D5606C8-2882-5649-4E31-26FE6E4D3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" y="2189"/>
              <a:ext cx="321" cy="1235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814 h 1234"/>
                <a:gd name="T14" fmla="*/ 88 w 320"/>
                <a:gd name="T15" fmla="*/ 969 h 1234"/>
                <a:gd name="T16" fmla="*/ 76 w 320"/>
                <a:gd name="T17" fmla="*/ 1016 h 1234"/>
                <a:gd name="T18" fmla="*/ 154 w 320"/>
                <a:gd name="T19" fmla="*/ 1042 h 1234"/>
                <a:gd name="T20" fmla="*/ 233 w 320"/>
                <a:gd name="T21" fmla="*/ 1072 h 1234"/>
                <a:gd name="T22" fmla="*/ 323 w 320"/>
                <a:gd name="T23" fmla="*/ 1136 h 1234"/>
                <a:gd name="T24" fmla="*/ 333 w 320"/>
                <a:gd name="T25" fmla="*/ 1161 h 1234"/>
                <a:gd name="T26" fmla="*/ 325 w 320"/>
                <a:gd name="T27" fmla="*/ 1209 h 1234"/>
                <a:gd name="T28" fmla="*/ 281 w 320"/>
                <a:gd name="T29" fmla="*/ 1247 h 1234"/>
                <a:gd name="T30" fmla="*/ 264 w 320"/>
                <a:gd name="T31" fmla="*/ 1226 h 1234"/>
                <a:gd name="T32" fmla="*/ 248 w 320"/>
                <a:gd name="T33" fmla="*/ 1174 h 1234"/>
                <a:gd name="T34" fmla="*/ 206 w 320"/>
                <a:gd name="T35" fmla="*/ 1132 h 1234"/>
                <a:gd name="T36" fmla="*/ 120 w 320"/>
                <a:gd name="T37" fmla="*/ 1084 h 1234"/>
                <a:gd name="T38" fmla="*/ 73 w 320"/>
                <a:gd name="T39" fmla="*/ 1072 h 1234"/>
                <a:gd name="T40" fmla="*/ 17 w 320"/>
                <a:gd name="T41" fmla="*/ 1072 h 1234"/>
                <a:gd name="T42" fmla="*/ 17 w 320"/>
                <a:gd name="T43" fmla="*/ 1033 h 1234"/>
                <a:gd name="T44" fmla="*/ 44 w 320"/>
                <a:gd name="T45" fmla="*/ 990 h 1234"/>
                <a:gd name="T46" fmla="*/ 68 w 320"/>
                <a:gd name="T47" fmla="*/ 852 h 1234"/>
                <a:gd name="T48" fmla="*/ 76 w 320"/>
                <a:gd name="T49" fmla="*/ 707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87" name="Freeform 14">
              <a:extLst>
                <a:ext uri="{FF2B5EF4-FFF2-40B4-BE49-F238E27FC236}">
                  <a16:creationId xmlns:a16="http://schemas.microsoft.com/office/drawing/2014/main" id="{117B5EE3-5E3A-A96E-94FE-25B65596A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" y="2193"/>
              <a:ext cx="294" cy="1111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78 w 295"/>
                <a:gd name="T7" fmla="*/ 0 h 1113"/>
                <a:gd name="T8" fmla="*/ 112 w 295"/>
                <a:gd name="T9" fmla="*/ 41 h 1113"/>
                <a:gd name="T10" fmla="*/ 119 w 295"/>
                <a:gd name="T11" fmla="*/ 78 h 1113"/>
                <a:gd name="T12" fmla="*/ 112 w 295"/>
                <a:gd name="T13" fmla="*/ 159 h 1113"/>
                <a:gd name="T14" fmla="*/ 89 w 295"/>
                <a:gd name="T15" fmla="*/ 260 h 1113"/>
                <a:gd name="T16" fmla="*/ 78 w 295"/>
                <a:gd name="T17" fmla="*/ 404 h 1113"/>
                <a:gd name="T18" fmla="*/ 72 w 295"/>
                <a:gd name="T19" fmla="*/ 505 h 1113"/>
                <a:gd name="T20" fmla="*/ 72 w 295"/>
                <a:gd name="T21" fmla="*/ 522 h 1113"/>
                <a:gd name="T22" fmla="*/ 82 w 295"/>
                <a:gd name="T23" fmla="*/ 664 h 1113"/>
                <a:gd name="T24" fmla="*/ 99 w 295"/>
                <a:gd name="T25" fmla="*/ 745 h 1113"/>
                <a:gd name="T26" fmla="*/ 112 w 295"/>
                <a:gd name="T27" fmla="*/ 809 h 1113"/>
                <a:gd name="T28" fmla="*/ 109 w 295"/>
                <a:gd name="T29" fmla="*/ 828 h 1113"/>
                <a:gd name="T30" fmla="*/ 147 w 295"/>
                <a:gd name="T31" fmla="*/ 898 h 1113"/>
                <a:gd name="T32" fmla="*/ 187 w 295"/>
                <a:gd name="T33" fmla="*/ 945 h 1113"/>
                <a:gd name="T34" fmla="*/ 238 w 295"/>
                <a:gd name="T35" fmla="*/ 989 h 1113"/>
                <a:gd name="T36" fmla="*/ 282 w 295"/>
                <a:gd name="T37" fmla="*/ 1010 h 1113"/>
                <a:gd name="T38" fmla="*/ 282 w 295"/>
                <a:gd name="T39" fmla="*/ 1047 h 1113"/>
                <a:gd name="T40" fmla="*/ 258 w 295"/>
                <a:gd name="T41" fmla="*/ 1077 h 1113"/>
                <a:gd name="T42" fmla="*/ 201 w 295"/>
                <a:gd name="T43" fmla="*/ 1087 h 1113"/>
                <a:gd name="T44" fmla="*/ 160 w 295"/>
                <a:gd name="T45" fmla="*/ 1067 h 1113"/>
                <a:gd name="T46" fmla="*/ 160 w 295"/>
                <a:gd name="T47" fmla="*/ 1040 h 1113"/>
                <a:gd name="T48" fmla="*/ 139 w 295"/>
                <a:gd name="T49" fmla="*/ 945 h 1113"/>
                <a:gd name="T50" fmla="*/ 82 w 295"/>
                <a:gd name="T51" fmla="*/ 895 h 1113"/>
                <a:gd name="T52" fmla="*/ 41 w 295"/>
                <a:gd name="T53" fmla="*/ 843 h 1113"/>
                <a:gd name="T54" fmla="*/ 10 w 295"/>
                <a:gd name="T55" fmla="*/ 825 h 1113"/>
                <a:gd name="T56" fmla="*/ 20 w 295"/>
                <a:gd name="T57" fmla="*/ 795 h 1113"/>
                <a:gd name="T58" fmla="*/ 38 w 295"/>
                <a:gd name="T59" fmla="*/ 704 h 1113"/>
                <a:gd name="T60" fmla="*/ 38 w 295"/>
                <a:gd name="T61" fmla="*/ 532 h 1113"/>
                <a:gd name="T62" fmla="*/ 31 w 295"/>
                <a:gd name="T63" fmla="*/ 410 h 1113"/>
                <a:gd name="T64" fmla="*/ 31 w 295"/>
                <a:gd name="T65" fmla="*/ 289 h 1113"/>
                <a:gd name="T66" fmla="*/ 28 w 295"/>
                <a:gd name="T67" fmla="*/ 169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97" name="Group 15">
            <a:extLst>
              <a:ext uri="{FF2B5EF4-FFF2-40B4-BE49-F238E27FC236}">
                <a16:creationId xmlns:a16="http://schemas.microsoft.com/office/drawing/2014/main" id="{177D89AC-C6A8-9078-C269-179A01AC0EA5}"/>
              </a:ext>
            </a:extLst>
          </p:cNvPr>
          <p:cNvGrpSpPr>
            <a:grpSpLocks/>
          </p:cNvGrpSpPr>
          <p:nvPr/>
        </p:nvGrpSpPr>
        <p:grpSpPr bwMode="auto">
          <a:xfrm>
            <a:off x="1209675" y="3055938"/>
            <a:ext cx="942975" cy="1112837"/>
            <a:chOff x="720" y="1621"/>
            <a:chExt cx="594" cy="701"/>
          </a:xfrm>
        </p:grpSpPr>
        <p:grpSp>
          <p:nvGrpSpPr>
            <p:cNvPr id="12519" name="Group 16">
              <a:extLst>
                <a:ext uri="{FF2B5EF4-FFF2-40B4-BE49-F238E27FC236}">
                  <a16:creationId xmlns:a16="http://schemas.microsoft.com/office/drawing/2014/main" id="{083759DD-9017-68EC-4A05-8D37F599FC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1763"/>
              <a:ext cx="95" cy="287"/>
              <a:chOff x="3570" y="897"/>
              <a:chExt cx="659" cy="2527"/>
            </a:xfrm>
          </p:grpSpPr>
          <p:sp>
            <p:nvSpPr>
              <p:cNvPr id="12576" name="Freeform 17">
                <a:extLst>
                  <a:ext uri="{FF2B5EF4-FFF2-40B4-BE49-F238E27FC236}">
                    <a16:creationId xmlns:a16="http://schemas.microsoft.com/office/drawing/2014/main" id="{899121D7-9B55-3F36-1856-E65FD7D15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" name="Freeform 18">
                <a:extLst>
                  <a:ext uri="{FF2B5EF4-FFF2-40B4-BE49-F238E27FC236}">
                    <a16:creationId xmlns:a16="http://schemas.microsoft.com/office/drawing/2014/main" id="{82236521-11FA-51E8-8AD4-CD347922E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8" name="Freeform 19">
                <a:extLst>
                  <a:ext uri="{FF2B5EF4-FFF2-40B4-BE49-F238E27FC236}">
                    <a16:creationId xmlns:a16="http://schemas.microsoft.com/office/drawing/2014/main" id="{81861420-9A50-2EEF-0D63-9D2DD7A1F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9" name="Freeform 20">
                <a:extLst>
                  <a:ext uri="{FF2B5EF4-FFF2-40B4-BE49-F238E27FC236}">
                    <a16:creationId xmlns:a16="http://schemas.microsoft.com/office/drawing/2014/main" id="{0B860160-17C0-A211-7886-0668A3622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80" name="Freeform 21">
                <a:extLst>
                  <a:ext uri="{FF2B5EF4-FFF2-40B4-BE49-F238E27FC236}">
                    <a16:creationId xmlns:a16="http://schemas.microsoft.com/office/drawing/2014/main" id="{9B175BCB-062A-6E12-7049-00986C26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81" name="Freeform 22">
                <a:extLst>
                  <a:ext uri="{FF2B5EF4-FFF2-40B4-BE49-F238E27FC236}">
                    <a16:creationId xmlns:a16="http://schemas.microsoft.com/office/drawing/2014/main" id="{A9AEEC7B-95FE-EE8F-55D4-722FD7C25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0" name="Group 23">
              <a:extLst>
                <a:ext uri="{FF2B5EF4-FFF2-40B4-BE49-F238E27FC236}">
                  <a16:creationId xmlns:a16="http://schemas.microsoft.com/office/drawing/2014/main" id="{F8B093BA-0CB5-07C4-15D2-A30612463E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6" y="1899"/>
              <a:ext cx="95" cy="287"/>
              <a:chOff x="3570" y="897"/>
              <a:chExt cx="659" cy="2527"/>
            </a:xfrm>
          </p:grpSpPr>
          <p:sp>
            <p:nvSpPr>
              <p:cNvPr id="12570" name="Freeform 24">
                <a:extLst>
                  <a:ext uri="{FF2B5EF4-FFF2-40B4-BE49-F238E27FC236}">
                    <a16:creationId xmlns:a16="http://schemas.microsoft.com/office/drawing/2014/main" id="{AACBF8F3-DF9C-A8CC-9AC7-7B901AA79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1" name="Freeform 25">
                <a:extLst>
                  <a:ext uri="{FF2B5EF4-FFF2-40B4-BE49-F238E27FC236}">
                    <a16:creationId xmlns:a16="http://schemas.microsoft.com/office/drawing/2014/main" id="{18A102AA-A2A5-850D-EBDF-B63F0E416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2" name="Freeform 26">
                <a:extLst>
                  <a:ext uri="{FF2B5EF4-FFF2-40B4-BE49-F238E27FC236}">
                    <a16:creationId xmlns:a16="http://schemas.microsoft.com/office/drawing/2014/main" id="{A264737F-CB2C-D26F-B85B-9757D614D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3" name="Freeform 27">
                <a:extLst>
                  <a:ext uri="{FF2B5EF4-FFF2-40B4-BE49-F238E27FC236}">
                    <a16:creationId xmlns:a16="http://schemas.microsoft.com/office/drawing/2014/main" id="{661B9F6D-E9FD-F83D-4D63-6A0B2D286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" name="Freeform 28">
                <a:extLst>
                  <a:ext uri="{FF2B5EF4-FFF2-40B4-BE49-F238E27FC236}">
                    <a16:creationId xmlns:a16="http://schemas.microsoft.com/office/drawing/2014/main" id="{3E990633-7D6A-3861-AA42-AEBDDE9ED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5" name="Freeform 29">
                <a:extLst>
                  <a:ext uri="{FF2B5EF4-FFF2-40B4-BE49-F238E27FC236}">
                    <a16:creationId xmlns:a16="http://schemas.microsoft.com/office/drawing/2014/main" id="{0F143C32-663A-F1E9-1632-BB83C8818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1" name="Group 30">
              <a:extLst>
                <a:ext uri="{FF2B5EF4-FFF2-40B4-BE49-F238E27FC236}">
                  <a16:creationId xmlns:a16="http://schemas.microsoft.com/office/drawing/2014/main" id="{D6690423-766D-A7DC-F95B-9911E6BB3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2" y="2035"/>
              <a:ext cx="95" cy="287"/>
              <a:chOff x="3570" y="897"/>
              <a:chExt cx="659" cy="2527"/>
            </a:xfrm>
          </p:grpSpPr>
          <p:sp>
            <p:nvSpPr>
              <p:cNvPr id="12564" name="Freeform 31">
                <a:extLst>
                  <a:ext uri="{FF2B5EF4-FFF2-40B4-BE49-F238E27FC236}">
                    <a16:creationId xmlns:a16="http://schemas.microsoft.com/office/drawing/2014/main" id="{D999DFC6-A1CD-CC4A-99D4-4BEDAACDA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5" name="Freeform 32">
                <a:extLst>
                  <a:ext uri="{FF2B5EF4-FFF2-40B4-BE49-F238E27FC236}">
                    <a16:creationId xmlns:a16="http://schemas.microsoft.com/office/drawing/2014/main" id="{221B83C0-7B58-745E-1C12-A0363601C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6" name="Freeform 33">
                <a:extLst>
                  <a:ext uri="{FF2B5EF4-FFF2-40B4-BE49-F238E27FC236}">
                    <a16:creationId xmlns:a16="http://schemas.microsoft.com/office/drawing/2014/main" id="{4B34B9E1-646F-B83E-F61A-D1B71C56C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7" name="Freeform 34">
                <a:extLst>
                  <a:ext uri="{FF2B5EF4-FFF2-40B4-BE49-F238E27FC236}">
                    <a16:creationId xmlns:a16="http://schemas.microsoft.com/office/drawing/2014/main" id="{90C301A6-D94F-3293-E856-B52044176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8" name="Freeform 35">
                <a:extLst>
                  <a:ext uri="{FF2B5EF4-FFF2-40B4-BE49-F238E27FC236}">
                    <a16:creationId xmlns:a16="http://schemas.microsoft.com/office/drawing/2014/main" id="{5FCBE636-05BD-F6DE-5BB3-21EE9C5F3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9" name="Freeform 36">
                <a:extLst>
                  <a:ext uri="{FF2B5EF4-FFF2-40B4-BE49-F238E27FC236}">
                    <a16:creationId xmlns:a16="http://schemas.microsoft.com/office/drawing/2014/main" id="{66FF41C6-8A61-89DC-B4AC-2D8934986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2" name="Group 37">
              <a:extLst>
                <a:ext uri="{FF2B5EF4-FFF2-40B4-BE49-F238E27FC236}">
                  <a16:creationId xmlns:a16="http://schemas.microsoft.com/office/drawing/2014/main" id="{D0DF4045-7784-66C1-066F-116FC931D4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9" y="1701"/>
              <a:ext cx="95" cy="287"/>
              <a:chOff x="3570" y="897"/>
              <a:chExt cx="659" cy="2527"/>
            </a:xfrm>
          </p:grpSpPr>
          <p:sp>
            <p:nvSpPr>
              <p:cNvPr id="12558" name="Freeform 38">
                <a:extLst>
                  <a:ext uri="{FF2B5EF4-FFF2-40B4-BE49-F238E27FC236}">
                    <a16:creationId xmlns:a16="http://schemas.microsoft.com/office/drawing/2014/main" id="{902A5DAC-D932-5E35-1984-087278A56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9" name="Freeform 39">
                <a:extLst>
                  <a:ext uri="{FF2B5EF4-FFF2-40B4-BE49-F238E27FC236}">
                    <a16:creationId xmlns:a16="http://schemas.microsoft.com/office/drawing/2014/main" id="{DCD9169C-DCCA-2533-DECD-E6233FA6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0" name="Freeform 40">
                <a:extLst>
                  <a:ext uri="{FF2B5EF4-FFF2-40B4-BE49-F238E27FC236}">
                    <a16:creationId xmlns:a16="http://schemas.microsoft.com/office/drawing/2014/main" id="{ED386CCD-3FF6-A460-9612-55443C0EC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1" name="Freeform 41">
                <a:extLst>
                  <a:ext uri="{FF2B5EF4-FFF2-40B4-BE49-F238E27FC236}">
                    <a16:creationId xmlns:a16="http://schemas.microsoft.com/office/drawing/2014/main" id="{45070D0A-B8F5-56FF-907D-4011BE764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2" name="Freeform 42">
                <a:extLst>
                  <a:ext uri="{FF2B5EF4-FFF2-40B4-BE49-F238E27FC236}">
                    <a16:creationId xmlns:a16="http://schemas.microsoft.com/office/drawing/2014/main" id="{438232C4-ECAF-DFCC-EFC8-5D4786726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3" name="Freeform 43">
                <a:extLst>
                  <a:ext uri="{FF2B5EF4-FFF2-40B4-BE49-F238E27FC236}">
                    <a16:creationId xmlns:a16="http://schemas.microsoft.com/office/drawing/2014/main" id="{B380954B-67B0-13AF-78E1-2750BC6E6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3" name="Group 44">
              <a:extLst>
                <a:ext uri="{FF2B5EF4-FFF2-40B4-BE49-F238E27FC236}">
                  <a16:creationId xmlns:a16="http://schemas.microsoft.com/office/drawing/2014/main" id="{21E3E259-F042-4075-F7B1-6C7B2C65E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5" y="1837"/>
              <a:ext cx="95" cy="287"/>
              <a:chOff x="3570" y="897"/>
              <a:chExt cx="659" cy="2527"/>
            </a:xfrm>
          </p:grpSpPr>
          <p:sp>
            <p:nvSpPr>
              <p:cNvPr id="12552" name="Freeform 45">
                <a:extLst>
                  <a:ext uri="{FF2B5EF4-FFF2-40B4-BE49-F238E27FC236}">
                    <a16:creationId xmlns:a16="http://schemas.microsoft.com/office/drawing/2014/main" id="{EA4306E7-B23B-C577-A192-B94A43545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3" name="Freeform 46">
                <a:extLst>
                  <a:ext uri="{FF2B5EF4-FFF2-40B4-BE49-F238E27FC236}">
                    <a16:creationId xmlns:a16="http://schemas.microsoft.com/office/drawing/2014/main" id="{C8A5C854-2FB4-1BC2-A207-31733C82A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4" name="Freeform 47">
                <a:extLst>
                  <a:ext uri="{FF2B5EF4-FFF2-40B4-BE49-F238E27FC236}">
                    <a16:creationId xmlns:a16="http://schemas.microsoft.com/office/drawing/2014/main" id="{130BB98B-F0B7-A5FE-FB37-55913F1D3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5" name="Freeform 48">
                <a:extLst>
                  <a:ext uri="{FF2B5EF4-FFF2-40B4-BE49-F238E27FC236}">
                    <a16:creationId xmlns:a16="http://schemas.microsoft.com/office/drawing/2014/main" id="{DBB6D14F-C156-A4D2-4061-00CC2E583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6" name="Freeform 49">
                <a:extLst>
                  <a:ext uri="{FF2B5EF4-FFF2-40B4-BE49-F238E27FC236}">
                    <a16:creationId xmlns:a16="http://schemas.microsoft.com/office/drawing/2014/main" id="{B0AC16DD-1899-BE7D-8CEA-142935214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7" name="Freeform 50">
                <a:extLst>
                  <a:ext uri="{FF2B5EF4-FFF2-40B4-BE49-F238E27FC236}">
                    <a16:creationId xmlns:a16="http://schemas.microsoft.com/office/drawing/2014/main" id="{3B955418-765C-1A9D-8A10-038856EE3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4" name="Group 51">
              <a:extLst>
                <a:ext uri="{FF2B5EF4-FFF2-40B4-BE49-F238E27FC236}">
                  <a16:creationId xmlns:a16="http://schemas.microsoft.com/office/drawing/2014/main" id="{1343EA97-325E-D4AE-30EC-D2825DFEF0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1" y="1973"/>
              <a:ext cx="95" cy="287"/>
              <a:chOff x="3570" y="897"/>
              <a:chExt cx="659" cy="2527"/>
            </a:xfrm>
          </p:grpSpPr>
          <p:sp>
            <p:nvSpPr>
              <p:cNvPr id="12546" name="Freeform 52">
                <a:extLst>
                  <a:ext uri="{FF2B5EF4-FFF2-40B4-BE49-F238E27FC236}">
                    <a16:creationId xmlns:a16="http://schemas.microsoft.com/office/drawing/2014/main" id="{D3738AA5-9720-9400-7465-8E56344DD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7" name="Freeform 53">
                <a:extLst>
                  <a:ext uri="{FF2B5EF4-FFF2-40B4-BE49-F238E27FC236}">
                    <a16:creationId xmlns:a16="http://schemas.microsoft.com/office/drawing/2014/main" id="{A32AAD41-5867-7B71-1DAE-8D3C170F6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8" name="Freeform 54">
                <a:extLst>
                  <a:ext uri="{FF2B5EF4-FFF2-40B4-BE49-F238E27FC236}">
                    <a16:creationId xmlns:a16="http://schemas.microsoft.com/office/drawing/2014/main" id="{6521A24C-6398-F59B-A572-C351D5042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9" name="Freeform 55">
                <a:extLst>
                  <a:ext uri="{FF2B5EF4-FFF2-40B4-BE49-F238E27FC236}">
                    <a16:creationId xmlns:a16="http://schemas.microsoft.com/office/drawing/2014/main" id="{91004E8E-22AC-F65D-F7C8-858B38A77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0" name="Freeform 56">
                <a:extLst>
                  <a:ext uri="{FF2B5EF4-FFF2-40B4-BE49-F238E27FC236}">
                    <a16:creationId xmlns:a16="http://schemas.microsoft.com/office/drawing/2014/main" id="{9639BE12-0288-8855-20FC-642C70F7C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1" name="Freeform 57">
                <a:extLst>
                  <a:ext uri="{FF2B5EF4-FFF2-40B4-BE49-F238E27FC236}">
                    <a16:creationId xmlns:a16="http://schemas.microsoft.com/office/drawing/2014/main" id="{632B6687-903D-462A-2905-3112D8621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5" name="Group 58">
              <a:extLst>
                <a:ext uri="{FF2B5EF4-FFF2-40B4-BE49-F238E27FC236}">
                  <a16:creationId xmlns:a16="http://schemas.microsoft.com/office/drawing/2014/main" id="{3E8DDADA-4EE4-60BD-3884-BD6329A24B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7" y="1621"/>
              <a:ext cx="95" cy="287"/>
              <a:chOff x="3570" y="897"/>
              <a:chExt cx="659" cy="2527"/>
            </a:xfrm>
          </p:grpSpPr>
          <p:sp>
            <p:nvSpPr>
              <p:cNvPr id="12540" name="Freeform 59">
                <a:extLst>
                  <a:ext uri="{FF2B5EF4-FFF2-40B4-BE49-F238E27FC236}">
                    <a16:creationId xmlns:a16="http://schemas.microsoft.com/office/drawing/2014/main" id="{28DDFC9A-A8E9-18F3-D6A7-D1ABC2F2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1" name="Freeform 60">
                <a:extLst>
                  <a:ext uri="{FF2B5EF4-FFF2-40B4-BE49-F238E27FC236}">
                    <a16:creationId xmlns:a16="http://schemas.microsoft.com/office/drawing/2014/main" id="{B021B164-7246-9A9D-1556-D933BD8D6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2" name="Freeform 61">
                <a:extLst>
                  <a:ext uri="{FF2B5EF4-FFF2-40B4-BE49-F238E27FC236}">
                    <a16:creationId xmlns:a16="http://schemas.microsoft.com/office/drawing/2014/main" id="{6A516E62-022B-7212-C5E7-C345311CD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3" name="Freeform 62">
                <a:extLst>
                  <a:ext uri="{FF2B5EF4-FFF2-40B4-BE49-F238E27FC236}">
                    <a16:creationId xmlns:a16="http://schemas.microsoft.com/office/drawing/2014/main" id="{DA360918-C356-6EBF-EA77-0D7A734B7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4" name="Freeform 63">
                <a:extLst>
                  <a:ext uri="{FF2B5EF4-FFF2-40B4-BE49-F238E27FC236}">
                    <a16:creationId xmlns:a16="http://schemas.microsoft.com/office/drawing/2014/main" id="{00D82635-1CE1-467D-C12E-CC3CD8D39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5" name="Freeform 64">
                <a:extLst>
                  <a:ext uri="{FF2B5EF4-FFF2-40B4-BE49-F238E27FC236}">
                    <a16:creationId xmlns:a16="http://schemas.microsoft.com/office/drawing/2014/main" id="{7C076FD0-58DF-DDA9-A2C1-3732728DD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6" name="Group 65">
              <a:extLst>
                <a:ext uri="{FF2B5EF4-FFF2-40B4-BE49-F238E27FC236}">
                  <a16:creationId xmlns:a16="http://schemas.microsoft.com/office/drawing/2014/main" id="{81DA39C6-2A00-FBD8-EAAB-CD75AAA0A3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3" y="1757"/>
              <a:ext cx="95" cy="287"/>
              <a:chOff x="3570" y="897"/>
              <a:chExt cx="659" cy="2527"/>
            </a:xfrm>
          </p:grpSpPr>
          <p:sp>
            <p:nvSpPr>
              <p:cNvPr id="12534" name="Freeform 66">
                <a:extLst>
                  <a:ext uri="{FF2B5EF4-FFF2-40B4-BE49-F238E27FC236}">
                    <a16:creationId xmlns:a16="http://schemas.microsoft.com/office/drawing/2014/main" id="{61678898-F1BF-FFB2-A81D-726807AA4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5" name="Freeform 67">
                <a:extLst>
                  <a:ext uri="{FF2B5EF4-FFF2-40B4-BE49-F238E27FC236}">
                    <a16:creationId xmlns:a16="http://schemas.microsoft.com/office/drawing/2014/main" id="{0C9CD4F8-9F74-149E-8EF4-0755B14A1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6" name="Freeform 68">
                <a:extLst>
                  <a:ext uri="{FF2B5EF4-FFF2-40B4-BE49-F238E27FC236}">
                    <a16:creationId xmlns:a16="http://schemas.microsoft.com/office/drawing/2014/main" id="{65BEA2B1-C19F-7875-60F2-57B522A89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7" name="Freeform 69">
                <a:extLst>
                  <a:ext uri="{FF2B5EF4-FFF2-40B4-BE49-F238E27FC236}">
                    <a16:creationId xmlns:a16="http://schemas.microsoft.com/office/drawing/2014/main" id="{8DC4FC43-182E-99DD-63C6-797E623E8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8" name="Freeform 70">
                <a:extLst>
                  <a:ext uri="{FF2B5EF4-FFF2-40B4-BE49-F238E27FC236}">
                    <a16:creationId xmlns:a16="http://schemas.microsoft.com/office/drawing/2014/main" id="{1903870E-11F9-84E5-1A14-F3ABAA472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9" name="Freeform 71">
                <a:extLst>
                  <a:ext uri="{FF2B5EF4-FFF2-40B4-BE49-F238E27FC236}">
                    <a16:creationId xmlns:a16="http://schemas.microsoft.com/office/drawing/2014/main" id="{E09AFD63-3B48-318C-BD4C-2351C6538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27" name="Group 72">
              <a:extLst>
                <a:ext uri="{FF2B5EF4-FFF2-40B4-BE49-F238E27FC236}">
                  <a16:creationId xmlns:a16="http://schemas.microsoft.com/office/drawing/2014/main" id="{4C8EDF7D-56EA-5539-EEEB-AD56EE5C2D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9" y="1893"/>
              <a:ext cx="95" cy="287"/>
              <a:chOff x="3570" y="897"/>
              <a:chExt cx="659" cy="2527"/>
            </a:xfrm>
          </p:grpSpPr>
          <p:sp>
            <p:nvSpPr>
              <p:cNvPr id="12528" name="Freeform 73">
                <a:extLst>
                  <a:ext uri="{FF2B5EF4-FFF2-40B4-BE49-F238E27FC236}">
                    <a16:creationId xmlns:a16="http://schemas.microsoft.com/office/drawing/2014/main" id="{ACE9B346-E588-F4CE-9F81-5B860D6AA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29" name="Freeform 74">
                <a:extLst>
                  <a:ext uri="{FF2B5EF4-FFF2-40B4-BE49-F238E27FC236}">
                    <a16:creationId xmlns:a16="http://schemas.microsoft.com/office/drawing/2014/main" id="{A2B6695A-1269-CC86-BFE4-1A1F390B9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0" name="Freeform 75">
                <a:extLst>
                  <a:ext uri="{FF2B5EF4-FFF2-40B4-BE49-F238E27FC236}">
                    <a16:creationId xmlns:a16="http://schemas.microsoft.com/office/drawing/2014/main" id="{36A9B198-6A24-0CBB-40E6-A4AD768C2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1" name="Freeform 76">
                <a:extLst>
                  <a:ext uri="{FF2B5EF4-FFF2-40B4-BE49-F238E27FC236}">
                    <a16:creationId xmlns:a16="http://schemas.microsoft.com/office/drawing/2014/main" id="{504FEFDF-0763-5903-F023-A98DE746E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2" name="Freeform 77">
                <a:extLst>
                  <a:ext uri="{FF2B5EF4-FFF2-40B4-BE49-F238E27FC236}">
                    <a16:creationId xmlns:a16="http://schemas.microsoft.com/office/drawing/2014/main" id="{D26942B4-078D-F85A-3AEA-5F0577019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3" name="Freeform 78">
                <a:extLst>
                  <a:ext uri="{FF2B5EF4-FFF2-40B4-BE49-F238E27FC236}">
                    <a16:creationId xmlns:a16="http://schemas.microsoft.com/office/drawing/2014/main" id="{0E3540E8-7E21-E2A7-A6BF-F7B3FA8E1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298" name="Group 79">
            <a:extLst>
              <a:ext uri="{FF2B5EF4-FFF2-40B4-BE49-F238E27FC236}">
                <a16:creationId xmlns:a16="http://schemas.microsoft.com/office/drawing/2014/main" id="{FA5B0C5A-0D99-A68A-D76C-2F507F570DF9}"/>
              </a:ext>
            </a:extLst>
          </p:cNvPr>
          <p:cNvGrpSpPr>
            <a:grpSpLocks/>
          </p:cNvGrpSpPr>
          <p:nvPr/>
        </p:nvGrpSpPr>
        <p:grpSpPr bwMode="auto">
          <a:xfrm>
            <a:off x="1665288" y="2817813"/>
            <a:ext cx="150812" cy="455612"/>
            <a:chOff x="3570" y="897"/>
            <a:chExt cx="659" cy="2527"/>
          </a:xfrm>
        </p:grpSpPr>
        <p:sp>
          <p:nvSpPr>
            <p:cNvPr id="12513" name="Freeform 80">
              <a:extLst>
                <a:ext uri="{FF2B5EF4-FFF2-40B4-BE49-F238E27FC236}">
                  <a16:creationId xmlns:a16="http://schemas.microsoft.com/office/drawing/2014/main" id="{058DF368-9355-A598-B878-4D7D619B3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4" name="Freeform 81">
              <a:extLst>
                <a:ext uri="{FF2B5EF4-FFF2-40B4-BE49-F238E27FC236}">
                  <a16:creationId xmlns:a16="http://schemas.microsoft.com/office/drawing/2014/main" id="{A14601B7-66C3-1B1E-4E36-B254B1A44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5" name="Freeform 82">
              <a:extLst>
                <a:ext uri="{FF2B5EF4-FFF2-40B4-BE49-F238E27FC236}">
                  <a16:creationId xmlns:a16="http://schemas.microsoft.com/office/drawing/2014/main" id="{814EB8E1-2438-B58C-A121-708270642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6" name="Freeform 83">
              <a:extLst>
                <a:ext uri="{FF2B5EF4-FFF2-40B4-BE49-F238E27FC236}">
                  <a16:creationId xmlns:a16="http://schemas.microsoft.com/office/drawing/2014/main" id="{F324312A-EE92-D527-8983-10D05D823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7" name="Freeform 84">
              <a:extLst>
                <a:ext uri="{FF2B5EF4-FFF2-40B4-BE49-F238E27FC236}">
                  <a16:creationId xmlns:a16="http://schemas.microsoft.com/office/drawing/2014/main" id="{83B37101-4C23-1AE3-D5B1-5C0E5AF48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8" name="Freeform 85">
              <a:extLst>
                <a:ext uri="{FF2B5EF4-FFF2-40B4-BE49-F238E27FC236}">
                  <a16:creationId xmlns:a16="http://schemas.microsoft.com/office/drawing/2014/main" id="{A6CF7FFD-FA34-C4B0-FD9B-ECCC08B1B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99" name="Group 86">
            <a:extLst>
              <a:ext uri="{FF2B5EF4-FFF2-40B4-BE49-F238E27FC236}">
                <a16:creationId xmlns:a16="http://schemas.microsoft.com/office/drawing/2014/main" id="{0B65F4E3-697E-8A4B-89A4-311113FC9F52}"/>
              </a:ext>
            </a:extLst>
          </p:cNvPr>
          <p:cNvGrpSpPr>
            <a:grpSpLocks/>
          </p:cNvGrpSpPr>
          <p:nvPr/>
        </p:nvGrpSpPr>
        <p:grpSpPr bwMode="auto">
          <a:xfrm>
            <a:off x="1858963" y="2887663"/>
            <a:ext cx="150812" cy="455612"/>
            <a:chOff x="3570" y="897"/>
            <a:chExt cx="659" cy="2527"/>
          </a:xfrm>
        </p:grpSpPr>
        <p:sp>
          <p:nvSpPr>
            <p:cNvPr id="12507" name="Freeform 87">
              <a:extLst>
                <a:ext uri="{FF2B5EF4-FFF2-40B4-BE49-F238E27FC236}">
                  <a16:creationId xmlns:a16="http://schemas.microsoft.com/office/drawing/2014/main" id="{313BC4AD-E7D1-8032-0B5D-E379D4DB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" name="Freeform 88">
              <a:extLst>
                <a:ext uri="{FF2B5EF4-FFF2-40B4-BE49-F238E27FC236}">
                  <a16:creationId xmlns:a16="http://schemas.microsoft.com/office/drawing/2014/main" id="{F1E9E2F4-D52C-8BDF-C943-B9A312D0B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" name="Freeform 89">
              <a:extLst>
                <a:ext uri="{FF2B5EF4-FFF2-40B4-BE49-F238E27FC236}">
                  <a16:creationId xmlns:a16="http://schemas.microsoft.com/office/drawing/2014/main" id="{4724D016-CEF0-A957-E52A-12ABB6B9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" name="Freeform 90">
              <a:extLst>
                <a:ext uri="{FF2B5EF4-FFF2-40B4-BE49-F238E27FC236}">
                  <a16:creationId xmlns:a16="http://schemas.microsoft.com/office/drawing/2014/main" id="{E3CDBAED-8950-9CFF-AECD-D710D3C79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" name="Freeform 91">
              <a:extLst>
                <a:ext uri="{FF2B5EF4-FFF2-40B4-BE49-F238E27FC236}">
                  <a16:creationId xmlns:a16="http://schemas.microsoft.com/office/drawing/2014/main" id="{CD5546AE-454B-ABDD-B54C-D09A0D8D9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2" name="Freeform 92">
              <a:extLst>
                <a:ext uri="{FF2B5EF4-FFF2-40B4-BE49-F238E27FC236}">
                  <a16:creationId xmlns:a16="http://schemas.microsoft.com/office/drawing/2014/main" id="{9A5B4FFE-73A7-D3DD-23CF-B8146EBDF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0" name="Group 93">
            <a:extLst>
              <a:ext uri="{FF2B5EF4-FFF2-40B4-BE49-F238E27FC236}">
                <a16:creationId xmlns:a16="http://schemas.microsoft.com/office/drawing/2014/main" id="{ED1C7544-15F8-BEC0-2367-F6941806691E}"/>
              </a:ext>
            </a:extLst>
          </p:cNvPr>
          <p:cNvGrpSpPr>
            <a:grpSpLocks/>
          </p:cNvGrpSpPr>
          <p:nvPr/>
        </p:nvGrpSpPr>
        <p:grpSpPr bwMode="auto">
          <a:xfrm>
            <a:off x="1984375" y="3054350"/>
            <a:ext cx="150813" cy="455613"/>
            <a:chOff x="3570" y="897"/>
            <a:chExt cx="659" cy="2527"/>
          </a:xfrm>
        </p:grpSpPr>
        <p:sp>
          <p:nvSpPr>
            <p:cNvPr id="12501" name="Freeform 94">
              <a:extLst>
                <a:ext uri="{FF2B5EF4-FFF2-40B4-BE49-F238E27FC236}">
                  <a16:creationId xmlns:a16="http://schemas.microsoft.com/office/drawing/2014/main" id="{F1BDFC61-6E03-7A78-331B-9020F6B36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2" name="Freeform 95">
              <a:extLst>
                <a:ext uri="{FF2B5EF4-FFF2-40B4-BE49-F238E27FC236}">
                  <a16:creationId xmlns:a16="http://schemas.microsoft.com/office/drawing/2014/main" id="{05296B76-D277-E299-0E30-06F5FA47C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" name="Freeform 96">
              <a:extLst>
                <a:ext uri="{FF2B5EF4-FFF2-40B4-BE49-F238E27FC236}">
                  <a16:creationId xmlns:a16="http://schemas.microsoft.com/office/drawing/2014/main" id="{76BFC197-F04C-A7F4-3560-E4D7D727D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4" name="Freeform 97">
              <a:extLst>
                <a:ext uri="{FF2B5EF4-FFF2-40B4-BE49-F238E27FC236}">
                  <a16:creationId xmlns:a16="http://schemas.microsoft.com/office/drawing/2014/main" id="{7161A39E-F0E5-A5C9-2DD4-464B15D92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" name="Freeform 98">
              <a:extLst>
                <a:ext uri="{FF2B5EF4-FFF2-40B4-BE49-F238E27FC236}">
                  <a16:creationId xmlns:a16="http://schemas.microsoft.com/office/drawing/2014/main" id="{ECE0E26F-0CCE-7838-4051-D70F6CB03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6" name="Freeform 99">
              <a:extLst>
                <a:ext uri="{FF2B5EF4-FFF2-40B4-BE49-F238E27FC236}">
                  <a16:creationId xmlns:a16="http://schemas.microsoft.com/office/drawing/2014/main" id="{A57516CC-13F4-B780-37EE-369E43833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1" name="Group 100">
            <a:extLst>
              <a:ext uri="{FF2B5EF4-FFF2-40B4-BE49-F238E27FC236}">
                <a16:creationId xmlns:a16="http://schemas.microsoft.com/office/drawing/2014/main" id="{278D0178-3C36-6F5D-C725-B55372F24092}"/>
              </a:ext>
            </a:extLst>
          </p:cNvPr>
          <p:cNvGrpSpPr>
            <a:grpSpLocks/>
          </p:cNvGrpSpPr>
          <p:nvPr/>
        </p:nvGrpSpPr>
        <p:grpSpPr bwMode="auto">
          <a:xfrm>
            <a:off x="1512888" y="2722563"/>
            <a:ext cx="150812" cy="455612"/>
            <a:chOff x="3570" y="897"/>
            <a:chExt cx="659" cy="2527"/>
          </a:xfrm>
        </p:grpSpPr>
        <p:sp>
          <p:nvSpPr>
            <p:cNvPr id="12495" name="Freeform 101">
              <a:extLst>
                <a:ext uri="{FF2B5EF4-FFF2-40B4-BE49-F238E27FC236}">
                  <a16:creationId xmlns:a16="http://schemas.microsoft.com/office/drawing/2014/main" id="{9A413530-1C70-DEF4-64A5-948F706F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6" name="Freeform 102">
              <a:extLst>
                <a:ext uri="{FF2B5EF4-FFF2-40B4-BE49-F238E27FC236}">
                  <a16:creationId xmlns:a16="http://schemas.microsoft.com/office/drawing/2014/main" id="{86E57F96-D6D7-2146-1575-A26A9E586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7" name="Freeform 103">
              <a:extLst>
                <a:ext uri="{FF2B5EF4-FFF2-40B4-BE49-F238E27FC236}">
                  <a16:creationId xmlns:a16="http://schemas.microsoft.com/office/drawing/2014/main" id="{3B980F6E-2C01-A21E-DA6F-664074F65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8" name="Freeform 104">
              <a:extLst>
                <a:ext uri="{FF2B5EF4-FFF2-40B4-BE49-F238E27FC236}">
                  <a16:creationId xmlns:a16="http://schemas.microsoft.com/office/drawing/2014/main" id="{8C332511-F4AA-3F40-09D1-33C38DD79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9" name="Freeform 105">
              <a:extLst>
                <a:ext uri="{FF2B5EF4-FFF2-40B4-BE49-F238E27FC236}">
                  <a16:creationId xmlns:a16="http://schemas.microsoft.com/office/drawing/2014/main" id="{D82C4B2E-D821-F9D2-0437-E47FF1B0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0" name="Freeform 106">
              <a:extLst>
                <a:ext uri="{FF2B5EF4-FFF2-40B4-BE49-F238E27FC236}">
                  <a16:creationId xmlns:a16="http://schemas.microsoft.com/office/drawing/2014/main" id="{200BDDDE-55F6-29BD-D92C-D998D2810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2" name="Group 107">
            <a:extLst>
              <a:ext uri="{FF2B5EF4-FFF2-40B4-BE49-F238E27FC236}">
                <a16:creationId xmlns:a16="http://schemas.microsoft.com/office/drawing/2014/main" id="{DF33DE2D-1767-BAE5-7AD2-02D6F39540EB}"/>
              </a:ext>
            </a:extLst>
          </p:cNvPr>
          <p:cNvGrpSpPr>
            <a:grpSpLocks/>
          </p:cNvGrpSpPr>
          <p:nvPr/>
        </p:nvGrpSpPr>
        <p:grpSpPr bwMode="auto">
          <a:xfrm>
            <a:off x="1401763" y="2722563"/>
            <a:ext cx="150812" cy="455612"/>
            <a:chOff x="3570" y="897"/>
            <a:chExt cx="659" cy="2527"/>
          </a:xfrm>
        </p:grpSpPr>
        <p:sp>
          <p:nvSpPr>
            <p:cNvPr id="12489" name="Freeform 108">
              <a:extLst>
                <a:ext uri="{FF2B5EF4-FFF2-40B4-BE49-F238E27FC236}">
                  <a16:creationId xmlns:a16="http://schemas.microsoft.com/office/drawing/2014/main" id="{E8D6E18E-1A3E-DDE1-3161-D0EB7F0A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0" name="Freeform 109">
              <a:extLst>
                <a:ext uri="{FF2B5EF4-FFF2-40B4-BE49-F238E27FC236}">
                  <a16:creationId xmlns:a16="http://schemas.microsoft.com/office/drawing/2014/main" id="{B9A57C8F-24EA-CDBE-A6CF-A5CCD8030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1" name="Freeform 110">
              <a:extLst>
                <a:ext uri="{FF2B5EF4-FFF2-40B4-BE49-F238E27FC236}">
                  <a16:creationId xmlns:a16="http://schemas.microsoft.com/office/drawing/2014/main" id="{27474A3E-9282-A867-4C92-E98E61B50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2" name="Freeform 111">
              <a:extLst>
                <a:ext uri="{FF2B5EF4-FFF2-40B4-BE49-F238E27FC236}">
                  <a16:creationId xmlns:a16="http://schemas.microsoft.com/office/drawing/2014/main" id="{7ACB946B-F551-3F33-3B31-FC34D3DD0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3" name="Freeform 112">
              <a:extLst>
                <a:ext uri="{FF2B5EF4-FFF2-40B4-BE49-F238E27FC236}">
                  <a16:creationId xmlns:a16="http://schemas.microsoft.com/office/drawing/2014/main" id="{EFFC49EA-4B40-9A54-35BD-E3159A711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4" name="Freeform 113">
              <a:extLst>
                <a:ext uri="{FF2B5EF4-FFF2-40B4-BE49-F238E27FC236}">
                  <a16:creationId xmlns:a16="http://schemas.microsoft.com/office/drawing/2014/main" id="{C02DB83E-9E18-9D60-B525-1FA9EB2CE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3" name="Group 114">
            <a:extLst>
              <a:ext uri="{FF2B5EF4-FFF2-40B4-BE49-F238E27FC236}">
                <a16:creationId xmlns:a16="http://schemas.microsoft.com/office/drawing/2014/main" id="{48DB6494-F1E8-F1DE-7094-A4A9670DA1B2}"/>
              </a:ext>
            </a:extLst>
          </p:cNvPr>
          <p:cNvGrpSpPr>
            <a:grpSpLocks/>
          </p:cNvGrpSpPr>
          <p:nvPr/>
        </p:nvGrpSpPr>
        <p:grpSpPr bwMode="auto">
          <a:xfrm>
            <a:off x="1235075" y="2695575"/>
            <a:ext cx="150813" cy="455613"/>
            <a:chOff x="3570" y="897"/>
            <a:chExt cx="659" cy="2527"/>
          </a:xfrm>
        </p:grpSpPr>
        <p:sp>
          <p:nvSpPr>
            <p:cNvPr id="12483" name="Freeform 115">
              <a:extLst>
                <a:ext uri="{FF2B5EF4-FFF2-40B4-BE49-F238E27FC236}">
                  <a16:creationId xmlns:a16="http://schemas.microsoft.com/office/drawing/2014/main" id="{3DB43689-77F1-933F-4212-181B651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4" name="Freeform 116">
              <a:extLst>
                <a:ext uri="{FF2B5EF4-FFF2-40B4-BE49-F238E27FC236}">
                  <a16:creationId xmlns:a16="http://schemas.microsoft.com/office/drawing/2014/main" id="{EE3C3285-3827-E555-2951-ECB5F2C11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5" name="Freeform 117">
              <a:extLst>
                <a:ext uri="{FF2B5EF4-FFF2-40B4-BE49-F238E27FC236}">
                  <a16:creationId xmlns:a16="http://schemas.microsoft.com/office/drawing/2014/main" id="{4A9611F5-D452-AD16-D010-DB63E4341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6" name="Freeform 118">
              <a:extLst>
                <a:ext uri="{FF2B5EF4-FFF2-40B4-BE49-F238E27FC236}">
                  <a16:creationId xmlns:a16="http://schemas.microsoft.com/office/drawing/2014/main" id="{908F142D-EAC6-8965-FADB-710BF43A4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7" name="Freeform 119">
              <a:extLst>
                <a:ext uri="{FF2B5EF4-FFF2-40B4-BE49-F238E27FC236}">
                  <a16:creationId xmlns:a16="http://schemas.microsoft.com/office/drawing/2014/main" id="{778897BE-0955-81B4-1D42-D388635B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8" name="Freeform 120">
              <a:extLst>
                <a:ext uri="{FF2B5EF4-FFF2-40B4-BE49-F238E27FC236}">
                  <a16:creationId xmlns:a16="http://schemas.microsoft.com/office/drawing/2014/main" id="{6233BE2D-4F9B-7B62-72DF-798C6686E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4" name="Group 121">
            <a:extLst>
              <a:ext uri="{FF2B5EF4-FFF2-40B4-BE49-F238E27FC236}">
                <a16:creationId xmlns:a16="http://schemas.microsoft.com/office/drawing/2014/main" id="{67BFAF34-34F3-BB58-811F-317514246F1F}"/>
              </a:ext>
            </a:extLst>
          </p:cNvPr>
          <p:cNvGrpSpPr>
            <a:grpSpLocks/>
          </p:cNvGrpSpPr>
          <p:nvPr/>
        </p:nvGrpSpPr>
        <p:grpSpPr bwMode="auto">
          <a:xfrm>
            <a:off x="1068388" y="2820988"/>
            <a:ext cx="150812" cy="455612"/>
            <a:chOff x="3570" y="897"/>
            <a:chExt cx="659" cy="2527"/>
          </a:xfrm>
        </p:grpSpPr>
        <p:sp>
          <p:nvSpPr>
            <p:cNvPr id="12477" name="Freeform 122">
              <a:extLst>
                <a:ext uri="{FF2B5EF4-FFF2-40B4-BE49-F238E27FC236}">
                  <a16:creationId xmlns:a16="http://schemas.microsoft.com/office/drawing/2014/main" id="{D8425B15-BC57-8783-7389-C318F9DAD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8" name="Freeform 123">
              <a:extLst>
                <a:ext uri="{FF2B5EF4-FFF2-40B4-BE49-F238E27FC236}">
                  <a16:creationId xmlns:a16="http://schemas.microsoft.com/office/drawing/2014/main" id="{20FDD169-3867-4F05-1088-37E38E7C5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9" name="Freeform 124">
              <a:extLst>
                <a:ext uri="{FF2B5EF4-FFF2-40B4-BE49-F238E27FC236}">
                  <a16:creationId xmlns:a16="http://schemas.microsoft.com/office/drawing/2014/main" id="{25DA7836-4683-4BAB-CD70-AFC8D4104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0" name="Freeform 125">
              <a:extLst>
                <a:ext uri="{FF2B5EF4-FFF2-40B4-BE49-F238E27FC236}">
                  <a16:creationId xmlns:a16="http://schemas.microsoft.com/office/drawing/2014/main" id="{BB2A9322-D503-93AA-DCBA-6E18F357B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1" name="Freeform 126">
              <a:extLst>
                <a:ext uri="{FF2B5EF4-FFF2-40B4-BE49-F238E27FC236}">
                  <a16:creationId xmlns:a16="http://schemas.microsoft.com/office/drawing/2014/main" id="{1E0AF1D6-47BF-F3EE-722C-A0966A7DA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2" name="Freeform 127">
              <a:extLst>
                <a:ext uri="{FF2B5EF4-FFF2-40B4-BE49-F238E27FC236}">
                  <a16:creationId xmlns:a16="http://schemas.microsoft.com/office/drawing/2014/main" id="{8F36954E-EE46-974C-D438-4C30BD330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5" name="Group 128">
            <a:extLst>
              <a:ext uri="{FF2B5EF4-FFF2-40B4-BE49-F238E27FC236}">
                <a16:creationId xmlns:a16="http://schemas.microsoft.com/office/drawing/2014/main" id="{427A36E0-1E54-CDB8-7747-D75F6BBA327D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3125788"/>
            <a:ext cx="150813" cy="455612"/>
            <a:chOff x="3570" y="897"/>
            <a:chExt cx="659" cy="2527"/>
          </a:xfrm>
        </p:grpSpPr>
        <p:sp>
          <p:nvSpPr>
            <p:cNvPr id="12471" name="Freeform 129">
              <a:extLst>
                <a:ext uri="{FF2B5EF4-FFF2-40B4-BE49-F238E27FC236}">
                  <a16:creationId xmlns:a16="http://schemas.microsoft.com/office/drawing/2014/main" id="{04A7031A-7A9E-EC29-59BB-6D6F2DD15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2" name="Freeform 130">
              <a:extLst>
                <a:ext uri="{FF2B5EF4-FFF2-40B4-BE49-F238E27FC236}">
                  <a16:creationId xmlns:a16="http://schemas.microsoft.com/office/drawing/2014/main" id="{6C90A1BC-3436-0189-EED4-437347521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3" name="Freeform 131">
              <a:extLst>
                <a:ext uri="{FF2B5EF4-FFF2-40B4-BE49-F238E27FC236}">
                  <a16:creationId xmlns:a16="http://schemas.microsoft.com/office/drawing/2014/main" id="{3529E9C8-42ED-BCB8-D824-439C5DE0C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4" name="Freeform 132">
              <a:extLst>
                <a:ext uri="{FF2B5EF4-FFF2-40B4-BE49-F238E27FC236}">
                  <a16:creationId xmlns:a16="http://schemas.microsoft.com/office/drawing/2014/main" id="{1F1D0C7A-6EA9-9216-10B9-EF5A8C63E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5" name="Freeform 133">
              <a:extLst>
                <a:ext uri="{FF2B5EF4-FFF2-40B4-BE49-F238E27FC236}">
                  <a16:creationId xmlns:a16="http://schemas.microsoft.com/office/drawing/2014/main" id="{C60DF2CB-23A9-FCA7-B2DF-C4BCF7E17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6" name="Freeform 134">
              <a:extLst>
                <a:ext uri="{FF2B5EF4-FFF2-40B4-BE49-F238E27FC236}">
                  <a16:creationId xmlns:a16="http://schemas.microsoft.com/office/drawing/2014/main" id="{B3813BDE-701D-BC67-C24A-E409563F3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6" name="Group 135">
            <a:extLst>
              <a:ext uri="{FF2B5EF4-FFF2-40B4-BE49-F238E27FC236}">
                <a16:creationId xmlns:a16="http://schemas.microsoft.com/office/drawing/2014/main" id="{B4B55806-A60C-FB06-827F-5D94F16E7A62}"/>
              </a:ext>
            </a:extLst>
          </p:cNvPr>
          <p:cNvGrpSpPr>
            <a:grpSpLocks/>
          </p:cNvGrpSpPr>
          <p:nvPr/>
        </p:nvGrpSpPr>
        <p:grpSpPr bwMode="auto">
          <a:xfrm>
            <a:off x="1012825" y="3484563"/>
            <a:ext cx="150813" cy="455612"/>
            <a:chOff x="3570" y="897"/>
            <a:chExt cx="659" cy="2527"/>
          </a:xfrm>
        </p:grpSpPr>
        <p:sp>
          <p:nvSpPr>
            <p:cNvPr id="12465" name="Freeform 136">
              <a:extLst>
                <a:ext uri="{FF2B5EF4-FFF2-40B4-BE49-F238E27FC236}">
                  <a16:creationId xmlns:a16="http://schemas.microsoft.com/office/drawing/2014/main" id="{EF349E9F-08D2-7BA3-F289-D44D986CE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6" name="Freeform 137">
              <a:extLst>
                <a:ext uri="{FF2B5EF4-FFF2-40B4-BE49-F238E27FC236}">
                  <a16:creationId xmlns:a16="http://schemas.microsoft.com/office/drawing/2014/main" id="{2893CF57-8F3B-EA70-6285-65D097EE9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7" name="Freeform 138">
              <a:extLst>
                <a:ext uri="{FF2B5EF4-FFF2-40B4-BE49-F238E27FC236}">
                  <a16:creationId xmlns:a16="http://schemas.microsoft.com/office/drawing/2014/main" id="{E49FDF40-B4CE-B074-81CF-D2638E9AE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8" name="Freeform 139">
              <a:extLst>
                <a:ext uri="{FF2B5EF4-FFF2-40B4-BE49-F238E27FC236}">
                  <a16:creationId xmlns:a16="http://schemas.microsoft.com/office/drawing/2014/main" id="{65CAA61F-7F76-89F4-1A15-7EC5B3B6B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9" name="Freeform 140">
              <a:extLst>
                <a:ext uri="{FF2B5EF4-FFF2-40B4-BE49-F238E27FC236}">
                  <a16:creationId xmlns:a16="http://schemas.microsoft.com/office/drawing/2014/main" id="{9B66FB04-F742-5FB0-1F47-0EE9CD774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0" name="Freeform 141">
              <a:extLst>
                <a:ext uri="{FF2B5EF4-FFF2-40B4-BE49-F238E27FC236}">
                  <a16:creationId xmlns:a16="http://schemas.microsoft.com/office/drawing/2014/main" id="{77D78D43-28F3-D676-2361-4D40D7E91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07" name="Group 142">
            <a:extLst>
              <a:ext uri="{FF2B5EF4-FFF2-40B4-BE49-F238E27FC236}">
                <a16:creationId xmlns:a16="http://schemas.microsoft.com/office/drawing/2014/main" id="{610539E0-9990-91A1-FA87-192A2C4F711E}"/>
              </a:ext>
            </a:extLst>
          </p:cNvPr>
          <p:cNvGrpSpPr>
            <a:grpSpLocks/>
          </p:cNvGrpSpPr>
          <p:nvPr/>
        </p:nvGrpSpPr>
        <p:grpSpPr bwMode="auto">
          <a:xfrm>
            <a:off x="1165225" y="3582988"/>
            <a:ext cx="150813" cy="455612"/>
            <a:chOff x="3570" y="897"/>
            <a:chExt cx="659" cy="2527"/>
          </a:xfrm>
        </p:grpSpPr>
        <p:sp>
          <p:nvSpPr>
            <p:cNvPr id="12459" name="Freeform 143">
              <a:extLst>
                <a:ext uri="{FF2B5EF4-FFF2-40B4-BE49-F238E27FC236}">
                  <a16:creationId xmlns:a16="http://schemas.microsoft.com/office/drawing/2014/main" id="{89B61322-935C-1130-8DC9-72E7C239F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0" name="Freeform 144">
              <a:extLst>
                <a:ext uri="{FF2B5EF4-FFF2-40B4-BE49-F238E27FC236}">
                  <a16:creationId xmlns:a16="http://schemas.microsoft.com/office/drawing/2014/main" id="{CB06370E-9614-85D2-B29A-5BC48E96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1" name="Freeform 145">
              <a:extLst>
                <a:ext uri="{FF2B5EF4-FFF2-40B4-BE49-F238E27FC236}">
                  <a16:creationId xmlns:a16="http://schemas.microsoft.com/office/drawing/2014/main" id="{9259D3F3-BD64-86D7-0E08-E6B5D16D7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2" name="Freeform 146">
              <a:extLst>
                <a:ext uri="{FF2B5EF4-FFF2-40B4-BE49-F238E27FC236}">
                  <a16:creationId xmlns:a16="http://schemas.microsoft.com/office/drawing/2014/main" id="{EC450629-68B4-1B0D-6101-E01CE382C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3" name="Freeform 147">
              <a:extLst>
                <a:ext uri="{FF2B5EF4-FFF2-40B4-BE49-F238E27FC236}">
                  <a16:creationId xmlns:a16="http://schemas.microsoft.com/office/drawing/2014/main" id="{42AD84C9-15DA-90DB-D2F2-E6E776AC5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4" name="Freeform 148">
              <a:extLst>
                <a:ext uri="{FF2B5EF4-FFF2-40B4-BE49-F238E27FC236}">
                  <a16:creationId xmlns:a16="http://schemas.microsoft.com/office/drawing/2014/main" id="{408BDE86-3DEB-3535-AFE0-0EA90BBF6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08" name="Rectangle 149">
            <a:extLst>
              <a:ext uri="{FF2B5EF4-FFF2-40B4-BE49-F238E27FC236}">
                <a16:creationId xmlns:a16="http://schemas.microsoft.com/office/drawing/2014/main" id="{0E08E02A-35CF-46E1-8D86-BF3C10C2A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779" y="2025393"/>
            <a:ext cx="162083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sz="1600" b="1" dirty="0">
                <a:solidFill>
                  <a:srgbClr val="EEECE1"/>
                </a:solidFill>
                <a:latin typeface="Calibri" panose="020F0502020204030204" pitchFamily="34" charset="0"/>
              </a:rPr>
              <a:t>&gt;100,000 patients with dementia*</a:t>
            </a:r>
            <a:endParaRPr lang="en-GB" altLang="en-US" sz="1600" b="1" dirty="0">
              <a:solidFill>
                <a:srgbClr val="EEECE1"/>
              </a:solidFill>
              <a:latin typeface="Calibri" panose="020F0502020204030204" pitchFamily="34" charset="0"/>
            </a:endParaRPr>
          </a:p>
        </p:txBody>
      </p:sp>
      <p:grpSp>
        <p:nvGrpSpPr>
          <p:cNvPr id="12309" name="Group 150">
            <a:extLst>
              <a:ext uri="{FF2B5EF4-FFF2-40B4-BE49-F238E27FC236}">
                <a16:creationId xmlns:a16="http://schemas.microsoft.com/office/drawing/2014/main" id="{3ACCF867-15A2-39F5-24CB-ED29C8F187B0}"/>
              </a:ext>
            </a:extLst>
          </p:cNvPr>
          <p:cNvGrpSpPr>
            <a:grpSpLocks/>
          </p:cNvGrpSpPr>
          <p:nvPr/>
        </p:nvGrpSpPr>
        <p:grpSpPr bwMode="auto">
          <a:xfrm>
            <a:off x="3248025" y="3084513"/>
            <a:ext cx="942975" cy="1112837"/>
            <a:chOff x="720" y="1621"/>
            <a:chExt cx="594" cy="701"/>
          </a:xfrm>
        </p:grpSpPr>
        <p:grpSp>
          <p:nvGrpSpPr>
            <p:cNvPr id="12396" name="Group 151">
              <a:extLst>
                <a:ext uri="{FF2B5EF4-FFF2-40B4-BE49-F238E27FC236}">
                  <a16:creationId xmlns:a16="http://schemas.microsoft.com/office/drawing/2014/main" id="{0E5AFFD7-C617-7AA5-428F-BB8E267794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1763"/>
              <a:ext cx="95" cy="287"/>
              <a:chOff x="3570" y="897"/>
              <a:chExt cx="659" cy="2527"/>
            </a:xfrm>
          </p:grpSpPr>
          <p:sp>
            <p:nvSpPr>
              <p:cNvPr id="12453" name="Freeform 152">
                <a:extLst>
                  <a:ext uri="{FF2B5EF4-FFF2-40B4-BE49-F238E27FC236}">
                    <a16:creationId xmlns:a16="http://schemas.microsoft.com/office/drawing/2014/main" id="{E6DE4CA9-C84D-2A55-4456-C6B2C8AB9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4" name="Freeform 153">
                <a:extLst>
                  <a:ext uri="{FF2B5EF4-FFF2-40B4-BE49-F238E27FC236}">
                    <a16:creationId xmlns:a16="http://schemas.microsoft.com/office/drawing/2014/main" id="{9198F8DB-51D4-C5D6-40B1-4AD3CED60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5" name="Freeform 154">
                <a:extLst>
                  <a:ext uri="{FF2B5EF4-FFF2-40B4-BE49-F238E27FC236}">
                    <a16:creationId xmlns:a16="http://schemas.microsoft.com/office/drawing/2014/main" id="{DE77A08E-ADC5-64AB-6D4A-DDDC6CF1C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6" name="Freeform 155">
                <a:extLst>
                  <a:ext uri="{FF2B5EF4-FFF2-40B4-BE49-F238E27FC236}">
                    <a16:creationId xmlns:a16="http://schemas.microsoft.com/office/drawing/2014/main" id="{426087B5-9506-2F12-B9CC-64B34FD68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7" name="Freeform 156">
                <a:extLst>
                  <a:ext uri="{FF2B5EF4-FFF2-40B4-BE49-F238E27FC236}">
                    <a16:creationId xmlns:a16="http://schemas.microsoft.com/office/drawing/2014/main" id="{363BF61C-8D6F-F522-CBB9-8A39856FD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8" name="Freeform 157">
                <a:extLst>
                  <a:ext uri="{FF2B5EF4-FFF2-40B4-BE49-F238E27FC236}">
                    <a16:creationId xmlns:a16="http://schemas.microsoft.com/office/drawing/2014/main" id="{EA305487-A649-3FF7-075E-DADDC201A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97" name="Group 158">
              <a:extLst>
                <a:ext uri="{FF2B5EF4-FFF2-40B4-BE49-F238E27FC236}">
                  <a16:creationId xmlns:a16="http://schemas.microsoft.com/office/drawing/2014/main" id="{9609C5B4-D765-2E5E-0339-AC783E4637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6" y="1899"/>
              <a:ext cx="95" cy="287"/>
              <a:chOff x="3570" y="897"/>
              <a:chExt cx="659" cy="2527"/>
            </a:xfrm>
          </p:grpSpPr>
          <p:sp>
            <p:nvSpPr>
              <p:cNvPr id="12447" name="Freeform 159">
                <a:extLst>
                  <a:ext uri="{FF2B5EF4-FFF2-40B4-BE49-F238E27FC236}">
                    <a16:creationId xmlns:a16="http://schemas.microsoft.com/office/drawing/2014/main" id="{A2B2A3CF-08F6-E965-A398-2920B65D6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8" name="Freeform 160">
                <a:extLst>
                  <a:ext uri="{FF2B5EF4-FFF2-40B4-BE49-F238E27FC236}">
                    <a16:creationId xmlns:a16="http://schemas.microsoft.com/office/drawing/2014/main" id="{47875395-3D84-91F8-211B-DF2994E71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9" name="Freeform 161">
                <a:extLst>
                  <a:ext uri="{FF2B5EF4-FFF2-40B4-BE49-F238E27FC236}">
                    <a16:creationId xmlns:a16="http://schemas.microsoft.com/office/drawing/2014/main" id="{402EB036-875B-C2FA-FB2A-362D1D254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0" name="Freeform 162">
                <a:extLst>
                  <a:ext uri="{FF2B5EF4-FFF2-40B4-BE49-F238E27FC236}">
                    <a16:creationId xmlns:a16="http://schemas.microsoft.com/office/drawing/2014/main" id="{A29599EB-9C7E-C923-57ED-3F85944F0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1" name="Freeform 163">
                <a:extLst>
                  <a:ext uri="{FF2B5EF4-FFF2-40B4-BE49-F238E27FC236}">
                    <a16:creationId xmlns:a16="http://schemas.microsoft.com/office/drawing/2014/main" id="{EEA4C0AF-B4A5-8487-F0E6-CFE0B7AA2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2" name="Freeform 164">
                <a:extLst>
                  <a:ext uri="{FF2B5EF4-FFF2-40B4-BE49-F238E27FC236}">
                    <a16:creationId xmlns:a16="http://schemas.microsoft.com/office/drawing/2014/main" id="{054347EC-F78B-7D35-359F-C0E7515C5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98" name="Group 165">
              <a:extLst>
                <a:ext uri="{FF2B5EF4-FFF2-40B4-BE49-F238E27FC236}">
                  <a16:creationId xmlns:a16="http://schemas.microsoft.com/office/drawing/2014/main" id="{C611B997-F472-7AD0-6CC7-892943C96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2" y="2035"/>
              <a:ext cx="95" cy="287"/>
              <a:chOff x="3570" y="897"/>
              <a:chExt cx="659" cy="2527"/>
            </a:xfrm>
          </p:grpSpPr>
          <p:sp>
            <p:nvSpPr>
              <p:cNvPr id="12441" name="Freeform 166">
                <a:extLst>
                  <a:ext uri="{FF2B5EF4-FFF2-40B4-BE49-F238E27FC236}">
                    <a16:creationId xmlns:a16="http://schemas.microsoft.com/office/drawing/2014/main" id="{0E4BB379-9A1D-D9E2-8CEA-6E0BE2502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2" name="Freeform 167">
                <a:extLst>
                  <a:ext uri="{FF2B5EF4-FFF2-40B4-BE49-F238E27FC236}">
                    <a16:creationId xmlns:a16="http://schemas.microsoft.com/office/drawing/2014/main" id="{34F01E11-A728-E234-13C9-EBEACE1EB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3" name="Freeform 168">
                <a:extLst>
                  <a:ext uri="{FF2B5EF4-FFF2-40B4-BE49-F238E27FC236}">
                    <a16:creationId xmlns:a16="http://schemas.microsoft.com/office/drawing/2014/main" id="{F8D96338-DB0D-69F1-DB0C-5CC42D07D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4" name="Freeform 169">
                <a:extLst>
                  <a:ext uri="{FF2B5EF4-FFF2-40B4-BE49-F238E27FC236}">
                    <a16:creationId xmlns:a16="http://schemas.microsoft.com/office/drawing/2014/main" id="{F4B46481-97A1-6C1C-4868-4934387E3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5" name="Freeform 170">
                <a:extLst>
                  <a:ext uri="{FF2B5EF4-FFF2-40B4-BE49-F238E27FC236}">
                    <a16:creationId xmlns:a16="http://schemas.microsoft.com/office/drawing/2014/main" id="{6E3F1B8B-4C79-E92D-D812-4703106FE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6" name="Freeform 171">
                <a:extLst>
                  <a:ext uri="{FF2B5EF4-FFF2-40B4-BE49-F238E27FC236}">
                    <a16:creationId xmlns:a16="http://schemas.microsoft.com/office/drawing/2014/main" id="{54C2E34C-F2BF-3405-B4CE-6EBFBF66E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99" name="Group 172">
              <a:extLst>
                <a:ext uri="{FF2B5EF4-FFF2-40B4-BE49-F238E27FC236}">
                  <a16:creationId xmlns:a16="http://schemas.microsoft.com/office/drawing/2014/main" id="{2945AE9A-71B1-8B63-8870-99427EF9A8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9" y="1701"/>
              <a:ext cx="95" cy="287"/>
              <a:chOff x="3570" y="897"/>
              <a:chExt cx="659" cy="2527"/>
            </a:xfrm>
          </p:grpSpPr>
          <p:sp>
            <p:nvSpPr>
              <p:cNvPr id="12435" name="Freeform 173">
                <a:extLst>
                  <a:ext uri="{FF2B5EF4-FFF2-40B4-BE49-F238E27FC236}">
                    <a16:creationId xmlns:a16="http://schemas.microsoft.com/office/drawing/2014/main" id="{9D651D12-584E-5E0F-41ED-CC3BEA3C0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6" name="Freeform 174">
                <a:extLst>
                  <a:ext uri="{FF2B5EF4-FFF2-40B4-BE49-F238E27FC236}">
                    <a16:creationId xmlns:a16="http://schemas.microsoft.com/office/drawing/2014/main" id="{E2462A39-C25E-8272-63A6-E00592C05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7" name="Freeform 175">
                <a:extLst>
                  <a:ext uri="{FF2B5EF4-FFF2-40B4-BE49-F238E27FC236}">
                    <a16:creationId xmlns:a16="http://schemas.microsoft.com/office/drawing/2014/main" id="{7B55AAFA-BFB5-A441-EE60-B0A13DB20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8" name="Freeform 176">
                <a:extLst>
                  <a:ext uri="{FF2B5EF4-FFF2-40B4-BE49-F238E27FC236}">
                    <a16:creationId xmlns:a16="http://schemas.microsoft.com/office/drawing/2014/main" id="{495F1C45-3C4D-AF45-00D7-5C0242F57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9" name="Freeform 177">
                <a:extLst>
                  <a:ext uri="{FF2B5EF4-FFF2-40B4-BE49-F238E27FC236}">
                    <a16:creationId xmlns:a16="http://schemas.microsoft.com/office/drawing/2014/main" id="{DD4642D2-0D0C-F639-8A02-52B6EFA11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0" name="Freeform 178">
                <a:extLst>
                  <a:ext uri="{FF2B5EF4-FFF2-40B4-BE49-F238E27FC236}">
                    <a16:creationId xmlns:a16="http://schemas.microsoft.com/office/drawing/2014/main" id="{15EFDFBC-25EA-1EF0-91AB-5109E0161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400" name="Group 179">
              <a:extLst>
                <a:ext uri="{FF2B5EF4-FFF2-40B4-BE49-F238E27FC236}">
                  <a16:creationId xmlns:a16="http://schemas.microsoft.com/office/drawing/2014/main" id="{794A0B51-AF32-C8AD-0A40-3A899C8CD8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5" y="1837"/>
              <a:ext cx="95" cy="287"/>
              <a:chOff x="3570" y="897"/>
              <a:chExt cx="659" cy="2527"/>
            </a:xfrm>
          </p:grpSpPr>
          <p:sp>
            <p:nvSpPr>
              <p:cNvPr id="12429" name="Freeform 180">
                <a:extLst>
                  <a:ext uri="{FF2B5EF4-FFF2-40B4-BE49-F238E27FC236}">
                    <a16:creationId xmlns:a16="http://schemas.microsoft.com/office/drawing/2014/main" id="{4B1A39C4-A65D-9291-252F-1F569720A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0" name="Freeform 181">
                <a:extLst>
                  <a:ext uri="{FF2B5EF4-FFF2-40B4-BE49-F238E27FC236}">
                    <a16:creationId xmlns:a16="http://schemas.microsoft.com/office/drawing/2014/main" id="{18D560BD-B0BB-8DFD-2592-F9F4B3CD5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1" name="Freeform 182">
                <a:extLst>
                  <a:ext uri="{FF2B5EF4-FFF2-40B4-BE49-F238E27FC236}">
                    <a16:creationId xmlns:a16="http://schemas.microsoft.com/office/drawing/2014/main" id="{76047C37-B105-1839-81E2-CBA590350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2" name="Freeform 183">
                <a:extLst>
                  <a:ext uri="{FF2B5EF4-FFF2-40B4-BE49-F238E27FC236}">
                    <a16:creationId xmlns:a16="http://schemas.microsoft.com/office/drawing/2014/main" id="{A3A406CA-3F82-5C70-240F-863FEF059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3" name="Freeform 184">
                <a:extLst>
                  <a:ext uri="{FF2B5EF4-FFF2-40B4-BE49-F238E27FC236}">
                    <a16:creationId xmlns:a16="http://schemas.microsoft.com/office/drawing/2014/main" id="{F5E4A0EE-2C45-EB9F-32CD-05B9B7E9F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4" name="Freeform 185">
                <a:extLst>
                  <a:ext uri="{FF2B5EF4-FFF2-40B4-BE49-F238E27FC236}">
                    <a16:creationId xmlns:a16="http://schemas.microsoft.com/office/drawing/2014/main" id="{1659EFAC-E949-A818-904E-C0BE8AE0C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401" name="Group 186">
              <a:extLst>
                <a:ext uri="{FF2B5EF4-FFF2-40B4-BE49-F238E27FC236}">
                  <a16:creationId xmlns:a16="http://schemas.microsoft.com/office/drawing/2014/main" id="{80CFED99-B095-D6E3-0C6C-53D4B907C9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1" y="1973"/>
              <a:ext cx="95" cy="287"/>
              <a:chOff x="3570" y="897"/>
              <a:chExt cx="659" cy="2527"/>
            </a:xfrm>
          </p:grpSpPr>
          <p:sp>
            <p:nvSpPr>
              <p:cNvPr id="12423" name="Freeform 187">
                <a:extLst>
                  <a:ext uri="{FF2B5EF4-FFF2-40B4-BE49-F238E27FC236}">
                    <a16:creationId xmlns:a16="http://schemas.microsoft.com/office/drawing/2014/main" id="{429606B4-C0F5-359C-BFB4-8968FD0D9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4" name="Freeform 188">
                <a:extLst>
                  <a:ext uri="{FF2B5EF4-FFF2-40B4-BE49-F238E27FC236}">
                    <a16:creationId xmlns:a16="http://schemas.microsoft.com/office/drawing/2014/main" id="{E3837EC1-5F90-6439-AB11-2EF4FDC6D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5" name="Freeform 189">
                <a:extLst>
                  <a:ext uri="{FF2B5EF4-FFF2-40B4-BE49-F238E27FC236}">
                    <a16:creationId xmlns:a16="http://schemas.microsoft.com/office/drawing/2014/main" id="{CDEA1A88-904C-72B8-8E80-8AF64D8EE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6" name="Freeform 190">
                <a:extLst>
                  <a:ext uri="{FF2B5EF4-FFF2-40B4-BE49-F238E27FC236}">
                    <a16:creationId xmlns:a16="http://schemas.microsoft.com/office/drawing/2014/main" id="{992814AC-F940-A829-0AE3-9A3C48714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7" name="Freeform 191">
                <a:extLst>
                  <a:ext uri="{FF2B5EF4-FFF2-40B4-BE49-F238E27FC236}">
                    <a16:creationId xmlns:a16="http://schemas.microsoft.com/office/drawing/2014/main" id="{59D2EDC1-4219-D473-1178-26A63A5B5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8" name="Freeform 192">
                <a:extLst>
                  <a:ext uri="{FF2B5EF4-FFF2-40B4-BE49-F238E27FC236}">
                    <a16:creationId xmlns:a16="http://schemas.microsoft.com/office/drawing/2014/main" id="{04BC9CE3-33C9-0F75-8CAB-E10E08DA1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402" name="Group 193">
              <a:extLst>
                <a:ext uri="{FF2B5EF4-FFF2-40B4-BE49-F238E27FC236}">
                  <a16:creationId xmlns:a16="http://schemas.microsoft.com/office/drawing/2014/main" id="{D014B702-625E-800F-AA90-AB4DA09049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7" y="1621"/>
              <a:ext cx="95" cy="287"/>
              <a:chOff x="3570" y="897"/>
              <a:chExt cx="659" cy="2527"/>
            </a:xfrm>
          </p:grpSpPr>
          <p:sp>
            <p:nvSpPr>
              <p:cNvPr id="12417" name="Freeform 194">
                <a:extLst>
                  <a:ext uri="{FF2B5EF4-FFF2-40B4-BE49-F238E27FC236}">
                    <a16:creationId xmlns:a16="http://schemas.microsoft.com/office/drawing/2014/main" id="{B118424F-5DBA-4E38-CAF6-C840F0A09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8" name="Freeform 195">
                <a:extLst>
                  <a:ext uri="{FF2B5EF4-FFF2-40B4-BE49-F238E27FC236}">
                    <a16:creationId xmlns:a16="http://schemas.microsoft.com/office/drawing/2014/main" id="{C7342BE5-7EC4-45D0-FA9A-5ED1A3A2F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9" name="Freeform 196">
                <a:extLst>
                  <a:ext uri="{FF2B5EF4-FFF2-40B4-BE49-F238E27FC236}">
                    <a16:creationId xmlns:a16="http://schemas.microsoft.com/office/drawing/2014/main" id="{56571282-F30C-140D-8E5E-505ED8894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0" name="Freeform 197">
                <a:extLst>
                  <a:ext uri="{FF2B5EF4-FFF2-40B4-BE49-F238E27FC236}">
                    <a16:creationId xmlns:a16="http://schemas.microsoft.com/office/drawing/2014/main" id="{7E95EF4A-56EE-F5EC-BCC2-4DD85D1D4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1" name="Freeform 198">
                <a:extLst>
                  <a:ext uri="{FF2B5EF4-FFF2-40B4-BE49-F238E27FC236}">
                    <a16:creationId xmlns:a16="http://schemas.microsoft.com/office/drawing/2014/main" id="{A2AAC47A-A9EF-BA34-6C9E-1B7717BC3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2" name="Freeform 199">
                <a:extLst>
                  <a:ext uri="{FF2B5EF4-FFF2-40B4-BE49-F238E27FC236}">
                    <a16:creationId xmlns:a16="http://schemas.microsoft.com/office/drawing/2014/main" id="{796876EA-67C2-8072-1043-9729927B5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403" name="Group 200">
              <a:extLst>
                <a:ext uri="{FF2B5EF4-FFF2-40B4-BE49-F238E27FC236}">
                  <a16:creationId xmlns:a16="http://schemas.microsoft.com/office/drawing/2014/main" id="{8F427337-D1F9-F276-75B5-08626FCA6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3" y="1757"/>
              <a:ext cx="95" cy="287"/>
              <a:chOff x="3570" y="897"/>
              <a:chExt cx="659" cy="2527"/>
            </a:xfrm>
          </p:grpSpPr>
          <p:sp>
            <p:nvSpPr>
              <p:cNvPr id="12411" name="Freeform 201">
                <a:extLst>
                  <a:ext uri="{FF2B5EF4-FFF2-40B4-BE49-F238E27FC236}">
                    <a16:creationId xmlns:a16="http://schemas.microsoft.com/office/drawing/2014/main" id="{E58D3DA0-6BFA-FBBB-DB37-2C4BE86B5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" name="Freeform 202">
                <a:extLst>
                  <a:ext uri="{FF2B5EF4-FFF2-40B4-BE49-F238E27FC236}">
                    <a16:creationId xmlns:a16="http://schemas.microsoft.com/office/drawing/2014/main" id="{949CBC7E-AF60-5205-7A9F-BA78EAE63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" name="Freeform 203">
                <a:extLst>
                  <a:ext uri="{FF2B5EF4-FFF2-40B4-BE49-F238E27FC236}">
                    <a16:creationId xmlns:a16="http://schemas.microsoft.com/office/drawing/2014/main" id="{3CBEBBEA-C085-439F-9BCF-F57894308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" name="Freeform 204">
                <a:extLst>
                  <a:ext uri="{FF2B5EF4-FFF2-40B4-BE49-F238E27FC236}">
                    <a16:creationId xmlns:a16="http://schemas.microsoft.com/office/drawing/2014/main" id="{99425916-7862-FAB4-5518-66A097808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5" name="Freeform 205">
                <a:extLst>
                  <a:ext uri="{FF2B5EF4-FFF2-40B4-BE49-F238E27FC236}">
                    <a16:creationId xmlns:a16="http://schemas.microsoft.com/office/drawing/2014/main" id="{C71BA80E-8399-CCC5-0707-2CA46B484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6" name="Freeform 206">
                <a:extLst>
                  <a:ext uri="{FF2B5EF4-FFF2-40B4-BE49-F238E27FC236}">
                    <a16:creationId xmlns:a16="http://schemas.microsoft.com/office/drawing/2014/main" id="{43AF03BE-92E3-1CF8-62FA-CDE1B6A33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404" name="Group 207">
              <a:extLst>
                <a:ext uri="{FF2B5EF4-FFF2-40B4-BE49-F238E27FC236}">
                  <a16:creationId xmlns:a16="http://schemas.microsoft.com/office/drawing/2014/main" id="{C8D4A53C-D8D6-2FB6-A4AE-3329BB2175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9" y="1893"/>
              <a:ext cx="95" cy="287"/>
              <a:chOff x="3570" y="897"/>
              <a:chExt cx="659" cy="2527"/>
            </a:xfrm>
          </p:grpSpPr>
          <p:sp>
            <p:nvSpPr>
              <p:cNvPr id="12405" name="Freeform 208">
                <a:extLst>
                  <a:ext uri="{FF2B5EF4-FFF2-40B4-BE49-F238E27FC236}">
                    <a16:creationId xmlns:a16="http://schemas.microsoft.com/office/drawing/2014/main" id="{21C33E4F-FF62-B71C-677E-E0AAFB5E9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897"/>
                <a:ext cx="430" cy="546"/>
              </a:xfrm>
              <a:custGeom>
                <a:avLst/>
                <a:gdLst>
                  <a:gd name="T0" fmla="*/ 0 w 426"/>
                  <a:gd name="T1" fmla="*/ 230 h 547"/>
                  <a:gd name="T2" fmla="*/ 31 w 426"/>
                  <a:gd name="T3" fmla="*/ 118 h 547"/>
                  <a:gd name="T4" fmla="*/ 84 w 426"/>
                  <a:gd name="T5" fmla="*/ 61 h 547"/>
                  <a:gd name="T6" fmla="*/ 135 w 426"/>
                  <a:gd name="T7" fmla="*/ 20 h 547"/>
                  <a:gd name="T8" fmla="*/ 199 w 426"/>
                  <a:gd name="T9" fmla="*/ 0 h 547"/>
                  <a:gd name="T10" fmla="*/ 267 w 426"/>
                  <a:gd name="T11" fmla="*/ 6 h 547"/>
                  <a:gd name="T12" fmla="*/ 324 w 426"/>
                  <a:gd name="T13" fmla="*/ 51 h 547"/>
                  <a:gd name="T14" fmla="*/ 364 w 426"/>
                  <a:gd name="T15" fmla="*/ 132 h 547"/>
                  <a:gd name="T16" fmla="*/ 383 w 426"/>
                  <a:gd name="T17" fmla="*/ 240 h 547"/>
                  <a:gd name="T18" fmla="*/ 383 w 426"/>
                  <a:gd name="T19" fmla="*/ 351 h 547"/>
                  <a:gd name="T20" fmla="*/ 475 w 426"/>
                  <a:gd name="T21" fmla="*/ 435 h 547"/>
                  <a:gd name="T22" fmla="*/ 478 w 426"/>
                  <a:gd name="T23" fmla="*/ 473 h 547"/>
                  <a:gd name="T24" fmla="*/ 465 w 426"/>
                  <a:gd name="T25" fmla="*/ 476 h 547"/>
                  <a:gd name="T26" fmla="*/ 374 w 426"/>
                  <a:gd name="T27" fmla="*/ 401 h 547"/>
                  <a:gd name="T28" fmla="*/ 351 w 426"/>
                  <a:gd name="T29" fmla="*/ 456 h 547"/>
                  <a:gd name="T30" fmla="*/ 303 w 426"/>
                  <a:gd name="T31" fmla="*/ 503 h 547"/>
                  <a:gd name="T32" fmla="*/ 247 w 426"/>
                  <a:gd name="T33" fmla="*/ 527 h 547"/>
                  <a:gd name="T34" fmla="*/ 164 w 426"/>
                  <a:gd name="T35" fmla="*/ 534 h 547"/>
                  <a:gd name="T36" fmla="*/ 71 w 426"/>
                  <a:gd name="T37" fmla="*/ 496 h 547"/>
                  <a:gd name="T38" fmla="*/ 17 w 426"/>
                  <a:gd name="T39" fmla="*/ 415 h 547"/>
                  <a:gd name="T40" fmla="*/ 0 w 426"/>
                  <a:gd name="T41" fmla="*/ 334 h 547"/>
                  <a:gd name="T42" fmla="*/ 0 w 426"/>
                  <a:gd name="T43" fmla="*/ 230 h 5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6"/>
                  <a:gd name="T67" fmla="*/ 0 h 547"/>
                  <a:gd name="T68" fmla="*/ 426 w 426"/>
                  <a:gd name="T69" fmla="*/ 547 h 5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6" h="547">
                    <a:moveTo>
                      <a:pt x="0" y="230"/>
                    </a:moveTo>
                    <a:lnTo>
                      <a:pt x="31" y="118"/>
                    </a:lnTo>
                    <a:lnTo>
                      <a:pt x="71" y="61"/>
                    </a:lnTo>
                    <a:lnTo>
                      <a:pt x="122" y="20"/>
                    </a:lnTo>
                    <a:lnTo>
                      <a:pt x="173" y="0"/>
                    </a:lnTo>
                    <a:lnTo>
                      <a:pt x="241" y="6"/>
                    </a:lnTo>
                    <a:lnTo>
                      <a:pt x="285" y="51"/>
                    </a:lnTo>
                    <a:lnTo>
                      <a:pt x="325" y="132"/>
                    </a:lnTo>
                    <a:lnTo>
                      <a:pt x="342" y="240"/>
                    </a:lnTo>
                    <a:lnTo>
                      <a:pt x="342" y="364"/>
                    </a:lnTo>
                    <a:lnTo>
                      <a:pt x="423" y="448"/>
                    </a:lnTo>
                    <a:lnTo>
                      <a:pt x="426" y="486"/>
                    </a:lnTo>
                    <a:lnTo>
                      <a:pt x="413" y="489"/>
                    </a:lnTo>
                    <a:lnTo>
                      <a:pt x="335" y="414"/>
                    </a:lnTo>
                    <a:lnTo>
                      <a:pt x="312" y="469"/>
                    </a:lnTo>
                    <a:lnTo>
                      <a:pt x="265" y="516"/>
                    </a:lnTo>
                    <a:lnTo>
                      <a:pt x="221" y="540"/>
                    </a:lnTo>
                    <a:lnTo>
                      <a:pt x="149" y="547"/>
                    </a:lnTo>
                    <a:lnTo>
                      <a:pt x="58" y="509"/>
                    </a:lnTo>
                    <a:lnTo>
                      <a:pt x="17" y="428"/>
                    </a:lnTo>
                    <a:lnTo>
                      <a:pt x="0" y="347"/>
                    </a:lnTo>
                    <a:lnTo>
                      <a:pt x="0" y="2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" name="Freeform 209">
                <a:extLst>
                  <a:ext uri="{FF2B5EF4-FFF2-40B4-BE49-F238E27FC236}">
                    <a16:creationId xmlns:a16="http://schemas.microsoft.com/office/drawing/2014/main" id="{DA18D55B-0937-6A5E-B4B9-104513B74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487"/>
                <a:ext cx="382" cy="880"/>
              </a:xfrm>
              <a:custGeom>
                <a:avLst/>
                <a:gdLst>
                  <a:gd name="T0" fmla="*/ 55 w 380"/>
                  <a:gd name="T1" fmla="*/ 57 h 880"/>
                  <a:gd name="T2" fmla="*/ 115 w 380"/>
                  <a:gd name="T3" fmla="*/ 20 h 880"/>
                  <a:gd name="T4" fmla="*/ 169 w 380"/>
                  <a:gd name="T5" fmla="*/ 6 h 880"/>
                  <a:gd name="T6" fmla="*/ 220 w 380"/>
                  <a:gd name="T7" fmla="*/ 0 h 880"/>
                  <a:gd name="T8" fmla="*/ 293 w 380"/>
                  <a:gd name="T9" fmla="*/ 10 h 880"/>
                  <a:gd name="T10" fmla="*/ 376 w 380"/>
                  <a:gd name="T11" fmla="*/ 57 h 880"/>
                  <a:gd name="T12" fmla="*/ 406 w 380"/>
                  <a:gd name="T13" fmla="*/ 141 h 880"/>
                  <a:gd name="T14" fmla="*/ 406 w 380"/>
                  <a:gd name="T15" fmla="*/ 270 h 880"/>
                  <a:gd name="T16" fmla="*/ 403 w 380"/>
                  <a:gd name="T17" fmla="*/ 393 h 880"/>
                  <a:gd name="T18" fmla="*/ 366 w 380"/>
                  <a:gd name="T19" fmla="*/ 579 h 880"/>
                  <a:gd name="T20" fmla="*/ 335 w 380"/>
                  <a:gd name="T21" fmla="*/ 731 h 880"/>
                  <a:gd name="T22" fmla="*/ 293 w 380"/>
                  <a:gd name="T23" fmla="*/ 829 h 880"/>
                  <a:gd name="T24" fmla="*/ 217 w 380"/>
                  <a:gd name="T25" fmla="*/ 880 h 880"/>
                  <a:gd name="T26" fmla="*/ 115 w 380"/>
                  <a:gd name="T27" fmla="*/ 869 h 880"/>
                  <a:gd name="T28" fmla="*/ 51 w 380"/>
                  <a:gd name="T29" fmla="*/ 792 h 880"/>
                  <a:gd name="T30" fmla="*/ 21 w 380"/>
                  <a:gd name="T31" fmla="*/ 677 h 880"/>
                  <a:gd name="T32" fmla="*/ 4 w 380"/>
                  <a:gd name="T33" fmla="*/ 548 h 880"/>
                  <a:gd name="T34" fmla="*/ 0 w 380"/>
                  <a:gd name="T35" fmla="*/ 354 h 880"/>
                  <a:gd name="T36" fmla="*/ 14 w 380"/>
                  <a:gd name="T37" fmla="*/ 219 h 880"/>
                  <a:gd name="T38" fmla="*/ 34 w 380"/>
                  <a:gd name="T39" fmla="*/ 98 h 880"/>
                  <a:gd name="T40" fmla="*/ 55 w 380"/>
                  <a:gd name="T41" fmla="*/ 57 h 88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0"/>
                  <a:gd name="T64" fmla="*/ 0 h 880"/>
                  <a:gd name="T65" fmla="*/ 380 w 380"/>
                  <a:gd name="T66" fmla="*/ 880 h 88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0" h="880">
                    <a:moveTo>
                      <a:pt x="55" y="57"/>
                    </a:moveTo>
                    <a:lnTo>
                      <a:pt x="102" y="20"/>
                    </a:lnTo>
                    <a:lnTo>
                      <a:pt x="156" y="6"/>
                    </a:lnTo>
                    <a:lnTo>
                      <a:pt x="207" y="0"/>
                    </a:lnTo>
                    <a:lnTo>
                      <a:pt x="276" y="10"/>
                    </a:lnTo>
                    <a:lnTo>
                      <a:pt x="350" y="57"/>
                    </a:lnTo>
                    <a:lnTo>
                      <a:pt x="380" y="141"/>
                    </a:lnTo>
                    <a:lnTo>
                      <a:pt x="380" y="270"/>
                    </a:lnTo>
                    <a:lnTo>
                      <a:pt x="377" y="393"/>
                    </a:lnTo>
                    <a:lnTo>
                      <a:pt x="340" y="579"/>
                    </a:lnTo>
                    <a:lnTo>
                      <a:pt x="309" y="731"/>
                    </a:lnTo>
                    <a:lnTo>
                      <a:pt x="276" y="829"/>
                    </a:lnTo>
                    <a:lnTo>
                      <a:pt x="204" y="880"/>
                    </a:lnTo>
                    <a:lnTo>
                      <a:pt x="102" y="869"/>
                    </a:lnTo>
                    <a:lnTo>
                      <a:pt x="51" y="792"/>
                    </a:lnTo>
                    <a:lnTo>
                      <a:pt x="21" y="677"/>
                    </a:lnTo>
                    <a:lnTo>
                      <a:pt x="4" y="548"/>
                    </a:lnTo>
                    <a:lnTo>
                      <a:pt x="0" y="354"/>
                    </a:lnTo>
                    <a:lnTo>
                      <a:pt x="14" y="219"/>
                    </a:lnTo>
                    <a:lnTo>
                      <a:pt x="34" y="98"/>
                    </a:lnTo>
                    <a:lnTo>
                      <a:pt x="55" y="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" name="Freeform 210">
                <a:extLst>
                  <a:ext uri="{FF2B5EF4-FFF2-40B4-BE49-F238E27FC236}">
                    <a16:creationId xmlns:a16="http://schemas.microsoft.com/office/drawing/2014/main" id="{005DF283-9428-ACE8-47A8-6EC43FE44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0" y="1487"/>
                <a:ext cx="222" cy="1083"/>
              </a:xfrm>
              <a:custGeom>
                <a:avLst/>
                <a:gdLst>
                  <a:gd name="T0" fmla="*/ 139 w 223"/>
                  <a:gd name="T1" fmla="*/ 7 h 1084"/>
                  <a:gd name="T2" fmla="*/ 193 w 223"/>
                  <a:gd name="T3" fmla="*/ 0 h 1084"/>
                  <a:gd name="T4" fmla="*/ 210 w 223"/>
                  <a:gd name="T5" fmla="*/ 48 h 1084"/>
                  <a:gd name="T6" fmla="*/ 182 w 223"/>
                  <a:gd name="T7" fmla="*/ 109 h 1084"/>
                  <a:gd name="T8" fmla="*/ 142 w 223"/>
                  <a:gd name="T9" fmla="*/ 142 h 1084"/>
                  <a:gd name="T10" fmla="*/ 111 w 223"/>
                  <a:gd name="T11" fmla="*/ 223 h 1084"/>
                  <a:gd name="T12" fmla="*/ 81 w 223"/>
                  <a:gd name="T13" fmla="*/ 332 h 1084"/>
                  <a:gd name="T14" fmla="*/ 64 w 223"/>
                  <a:gd name="T15" fmla="*/ 434 h 1084"/>
                  <a:gd name="T16" fmla="*/ 54 w 223"/>
                  <a:gd name="T17" fmla="*/ 593 h 1084"/>
                  <a:gd name="T18" fmla="*/ 64 w 223"/>
                  <a:gd name="T19" fmla="*/ 755 h 1084"/>
                  <a:gd name="T20" fmla="*/ 84 w 223"/>
                  <a:gd name="T21" fmla="*/ 830 h 1084"/>
                  <a:gd name="T22" fmla="*/ 70 w 223"/>
                  <a:gd name="T23" fmla="*/ 911 h 1084"/>
                  <a:gd name="T24" fmla="*/ 54 w 223"/>
                  <a:gd name="T25" fmla="*/ 972 h 1084"/>
                  <a:gd name="T26" fmla="*/ 60 w 223"/>
                  <a:gd name="T27" fmla="*/ 1071 h 1084"/>
                  <a:gd name="T28" fmla="*/ 33 w 223"/>
                  <a:gd name="T29" fmla="*/ 1064 h 1084"/>
                  <a:gd name="T30" fmla="*/ 10 w 223"/>
                  <a:gd name="T31" fmla="*/ 983 h 1084"/>
                  <a:gd name="T32" fmla="*/ 0 w 223"/>
                  <a:gd name="T33" fmla="*/ 911 h 1084"/>
                  <a:gd name="T34" fmla="*/ 30 w 223"/>
                  <a:gd name="T35" fmla="*/ 816 h 1084"/>
                  <a:gd name="T36" fmla="*/ 20 w 223"/>
                  <a:gd name="T37" fmla="*/ 728 h 1084"/>
                  <a:gd name="T38" fmla="*/ 10 w 223"/>
                  <a:gd name="T39" fmla="*/ 586 h 1084"/>
                  <a:gd name="T40" fmla="*/ 10 w 223"/>
                  <a:gd name="T41" fmla="*/ 427 h 1084"/>
                  <a:gd name="T42" fmla="*/ 30 w 223"/>
                  <a:gd name="T43" fmla="*/ 244 h 1084"/>
                  <a:gd name="T44" fmla="*/ 64 w 223"/>
                  <a:gd name="T45" fmla="*/ 109 h 1084"/>
                  <a:gd name="T46" fmla="*/ 101 w 223"/>
                  <a:gd name="T47" fmla="*/ 38 h 1084"/>
                  <a:gd name="T48" fmla="*/ 139 w 223"/>
                  <a:gd name="T49" fmla="*/ 7 h 10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23"/>
                  <a:gd name="T76" fmla="*/ 0 h 1084"/>
                  <a:gd name="T77" fmla="*/ 223 w 223"/>
                  <a:gd name="T78" fmla="*/ 1084 h 10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23" h="1084">
                    <a:moveTo>
                      <a:pt x="152" y="7"/>
                    </a:moveTo>
                    <a:lnTo>
                      <a:pt x="206" y="0"/>
                    </a:lnTo>
                    <a:lnTo>
                      <a:pt x="223" y="48"/>
                    </a:lnTo>
                    <a:lnTo>
                      <a:pt x="195" y="109"/>
                    </a:lnTo>
                    <a:lnTo>
                      <a:pt x="155" y="142"/>
                    </a:lnTo>
                    <a:lnTo>
                      <a:pt x="121" y="223"/>
                    </a:lnTo>
                    <a:lnTo>
                      <a:pt x="81" y="332"/>
                    </a:lnTo>
                    <a:lnTo>
                      <a:pt x="64" y="434"/>
                    </a:lnTo>
                    <a:lnTo>
                      <a:pt x="54" y="606"/>
                    </a:lnTo>
                    <a:lnTo>
                      <a:pt x="64" y="768"/>
                    </a:lnTo>
                    <a:lnTo>
                      <a:pt x="84" y="843"/>
                    </a:lnTo>
                    <a:lnTo>
                      <a:pt x="70" y="924"/>
                    </a:lnTo>
                    <a:lnTo>
                      <a:pt x="54" y="985"/>
                    </a:lnTo>
                    <a:lnTo>
                      <a:pt x="60" y="1084"/>
                    </a:lnTo>
                    <a:lnTo>
                      <a:pt x="33" y="1077"/>
                    </a:lnTo>
                    <a:lnTo>
                      <a:pt x="10" y="996"/>
                    </a:lnTo>
                    <a:lnTo>
                      <a:pt x="0" y="924"/>
                    </a:lnTo>
                    <a:lnTo>
                      <a:pt x="30" y="829"/>
                    </a:lnTo>
                    <a:lnTo>
                      <a:pt x="20" y="741"/>
                    </a:lnTo>
                    <a:lnTo>
                      <a:pt x="10" y="599"/>
                    </a:lnTo>
                    <a:lnTo>
                      <a:pt x="10" y="427"/>
                    </a:lnTo>
                    <a:lnTo>
                      <a:pt x="30" y="244"/>
                    </a:lnTo>
                    <a:lnTo>
                      <a:pt x="64" y="109"/>
                    </a:lnTo>
                    <a:lnTo>
                      <a:pt x="101" y="38"/>
                    </a:lnTo>
                    <a:lnTo>
                      <a:pt x="152" y="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" name="Freeform 211">
                <a:extLst>
                  <a:ext uri="{FF2B5EF4-FFF2-40B4-BE49-F238E27FC236}">
                    <a16:creationId xmlns:a16="http://schemas.microsoft.com/office/drawing/2014/main" id="{34B30D1A-BBFB-F17D-E8CB-94FB7B247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513"/>
                <a:ext cx="146" cy="1030"/>
              </a:xfrm>
              <a:custGeom>
                <a:avLst/>
                <a:gdLst>
                  <a:gd name="T0" fmla="*/ 3 w 142"/>
                  <a:gd name="T1" fmla="*/ 3 h 1030"/>
                  <a:gd name="T2" fmla="*/ 87 w 142"/>
                  <a:gd name="T3" fmla="*/ 0 h 1030"/>
                  <a:gd name="T4" fmla="*/ 145 w 142"/>
                  <a:gd name="T5" fmla="*/ 81 h 1030"/>
                  <a:gd name="T6" fmla="*/ 203 w 142"/>
                  <a:gd name="T7" fmla="*/ 304 h 1030"/>
                  <a:gd name="T8" fmla="*/ 203 w 142"/>
                  <a:gd name="T9" fmla="*/ 562 h 1030"/>
                  <a:gd name="T10" fmla="*/ 176 w 142"/>
                  <a:gd name="T11" fmla="*/ 782 h 1030"/>
                  <a:gd name="T12" fmla="*/ 203 w 142"/>
                  <a:gd name="T13" fmla="*/ 857 h 1030"/>
                  <a:gd name="T14" fmla="*/ 203 w 142"/>
                  <a:gd name="T15" fmla="*/ 958 h 1030"/>
                  <a:gd name="T16" fmla="*/ 176 w 142"/>
                  <a:gd name="T17" fmla="*/ 1030 h 1030"/>
                  <a:gd name="T18" fmla="*/ 137 w 142"/>
                  <a:gd name="T19" fmla="*/ 966 h 1030"/>
                  <a:gd name="T20" fmla="*/ 116 w 142"/>
                  <a:gd name="T21" fmla="*/ 867 h 1030"/>
                  <a:gd name="T22" fmla="*/ 74 w 142"/>
                  <a:gd name="T23" fmla="*/ 792 h 1030"/>
                  <a:gd name="T24" fmla="*/ 122 w 142"/>
                  <a:gd name="T25" fmla="*/ 725 h 1030"/>
                  <a:gd name="T26" fmla="*/ 150 w 142"/>
                  <a:gd name="T27" fmla="*/ 562 h 1030"/>
                  <a:gd name="T28" fmla="*/ 150 w 142"/>
                  <a:gd name="T29" fmla="*/ 410 h 1030"/>
                  <a:gd name="T30" fmla="*/ 122 w 142"/>
                  <a:gd name="T31" fmla="*/ 257 h 1030"/>
                  <a:gd name="T32" fmla="*/ 60 w 142"/>
                  <a:gd name="T33" fmla="*/ 145 h 1030"/>
                  <a:gd name="T34" fmla="*/ 0 w 142"/>
                  <a:gd name="T35" fmla="*/ 91 h 1030"/>
                  <a:gd name="T36" fmla="*/ 3 w 142"/>
                  <a:gd name="T37" fmla="*/ 3 h 10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2"/>
                  <a:gd name="T58" fmla="*/ 0 h 1030"/>
                  <a:gd name="T59" fmla="*/ 142 w 142"/>
                  <a:gd name="T60" fmla="*/ 1030 h 10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2" h="1030">
                    <a:moveTo>
                      <a:pt x="3" y="3"/>
                    </a:moveTo>
                    <a:lnTo>
                      <a:pt x="61" y="0"/>
                    </a:lnTo>
                    <a:lnTo>
                      <a:pt x="101" y="81"/>
                    </a:lnTo>
                    <a:lnTo>
                      <a:pt x="142" y="304"/>
                    </a:lnTo>
                    <a:lnTo>
                      <a:pt x="142" y="562"/>
                    </a:lnTo>
                    <a:lnTo>
                      <a:pt x="122" y="782"/>
                    </a:lnTo>
                    <a:lnTo>
                      <a:pt x="142" y="857"/>
                    </a:lnTo>
                    <a:lnTo>
                      <a:pt x="142" y="958"/>
                    </a:lnTo>
                    <a:lnTo>
                      <a:pt x="122" y="1030"/>
                    </a:lnTo>
                    <a:lnTo>
                      <a:pt x="95" y="966"/>
                    </a:lnTo>
                    <a:lnTo>
                      <a:pt x="81" y="867"/>
                    </a:lnTo>
                    <a:lnTo>
                      <a:pt x="51" y="792"/>
                    </a:lnTo>
                    <a:lnTo>
                      <a:pt x="85" y="725"/>
                    </a:lnTo>
                    <a:lnTo>
                      <a:pt x="105" y="562"/>
                    </a:lnTo>
                    <a:lnTo>
                      <a:pt x="105" y="410"/>
                    </a:lnTo>
                    <a:lnTo>
                      <a:pt x="85" y="257"/>
                    </a:lnTo>
                    <a:lnTo>
                      <a:pt x="44" y="145"/>
                    </a:lnTo>
                    <a:lnTo>
                      <a:pt x="0" y="91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" name="Freeform 212">
                <a:extLst>
                  <a:ext uri="{FF2B5EF4-FFF2-40B4-BE49-F238E27FC236}">
                    <a16:creationId xmlns:a16="http://schemas.microsoft.com/office/drawing/2014/main" id="{198DDE8E-6360-E248-A9F5-3531BD03E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191"/>
                <a:ext cx="319" cy="1233"/>
              </a:xfrm>
              <a:custGeom>
                <a:avLst/>
                <a:gdLst>
                  <a:gd name="T0" fmla="*/ 31 w 320"/>
                  <a:gd name="T1" fmla="*/ 0 h 1234"/>
                  <a:gd name="T2" fmla="*/ 68 w 320"/>
                  <a:gd name="T3" fmla="*/ 51 h 1234"/>
                  <a:gd name="T4" fmla="*/ 83 w 320"/>
                  <a:gd name="T5" fmla="*/ 103 h 1234"/>
                  <a:gd name="T6" fmla="*/ 98 w 320"/>
                  <a:gd name="T7" fmla="*/ 282 h 1234"/>
                  <a:gd name="T8" fmla="*/ 105 w 320"/>
                  <a:gd name="T9" fmla="*/ 403 h 1234"/>
                  <a:gd name="T10" fmla="*/ 105 w 320"/>
                  <a:gd name="T11" fmla="*/ 608 h 1234"/>
                  <a:gd name="T12" fmla="*/ 103 w 320"/>
                  <a:gd name="T13" fmla="*/ 788 h 1234"/>
                  <a:gd name="T14" fmla="*/ 88 w 320"/>
                  <a:gd name="T15" fmla="*/ 943 h 1234"/>
                  <a:gd name="T16" fmla="*/ 76 w 320"/>
                  <a:gd name="T17" fmla="*/ 990 h 1234"/>
                  <a:gd name="T18" fmla="*/ 154 w 320"/>
                  <a:gd name="T19" fmla="*/ 1016 h 1234"/>
                  <a:gd name="T20" fmla="*/ 207 w 320"/>
                  <a:gd name="T21" fmla="*/ 1046 h 1234"/>
                  <a:gd name="T22" fmla="*/ 297 w 320"/>
                  <a:gd name="T23" fmla="*/ 1110 h 1234"/>
                  <a:gd name="T24" fmla="*/ 307 w 320"/>
                  <a:gd name="T25" fmla="*/ 1135 h 1234"/>
                  <a:gd name="T26" fmla="*/ 299 w 320"/>
                  <a:gd name="T27" fmla="*/ 1183 h 1234"/>
                  <a:gd name="T28" fmla="*/ 255 w 320"/>
                  <a:gd name="T29" fmla="*/ 1221 h 1234"/>
                  <a:gd name="T30" fmla="*/ 238 w 320"/>
                  <a:gd name="T31" fmla="*/ 1200 h 1234"/>
                  <a:gd name="T32" fmla="*/ 222 w 320"/>
                  <a:gd name="T33" fmla="*/ 1148 h 1234"/>
                  <a:gd name="T34" fmla="*/ 180 w 320"/>
                  <a:gd name="T35" fmla="*/ 1106 h 1234"/>
                  <a:gd name="T36" fmla="*/ 120 w 320"/>
                  <a:gd name="T37" fmla="*/ 1058 h 1234"/>
                  <a:gd name="T38" fmla="*/ 73 w 320"/>
                  <a:gd name="T39" fmla="*/ 1046 h 1234"/>
                  <a:gd name="T40" fmla="*/ 17 w 320"/>
                  <a:gd name="T41" fmla="*/ 1046 h 1234"/>
                  <a:gd name="T42" fmla="*/ 17 w 320"/>
                  <a:gd name="T43" fmla="*/ 1007 h 1234"/>
                  <a:gd name="T44" fmla="*/ 44 w 320"/>
                  <a:gd name="T45" fmla="*/ 964 h 1234"/>
                  <a:gd name="T46" fmla="*/ 68 w 320"/>
                  <a:gd name="T47" fmla="*/ 826 h 1234"/>
                  <a:gd name="T48" fmla="*/ 76 w 320"/>
                  <a:gd name="T49" fmla="*/ 681 h 1234"/>
                  <a:gd name="T50" fmla="*/ 73 w 320"/>
                  <a:gd name="T51" fmla="*/ 566 h 1234"/>
                  <a:gd name="T52" fmla="*/ 68 w 320"/>
                  <a:gd name="T53" fmla="*/ 403 h 1234"/>
                  <a:gd name="T54" fmla="*/ 53 w 320"/>
                  <a:gd name="T55" fmla="*/ 261 h 1234"/>
                  <a:gd name="T56" fmla="*/ 22 w 320"/>
                  <a:gd name="T57" fmla="*/ 158 h 1234"/>
                  <a:gd name="T58" fmla="*/ 0 w 320"/>
                  <a:gd name="T59" fmla="*/ 64 h 1234"/>
                  <a:gd name="T60" fmla="*/ 7 w 320"/>
                  <a:gd name="T61" fmla="*/ 30 h 1234"/>
                  <a:gd name="T62" fmla="*/ 31 w 320"/>
                  <a:gd name="T63" fmla="*/ 0 h 1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0"/>
                  <a:gd name="T97" fmla="*/ 0 h 1234"/>
                  <a:gd name="T98" fmla="*/ 320 w 320"/>
                  <a:gd name="T99" fmla="*/ 1234 h 1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0" h="1234">
                    <a:moveTo>
                      <a:pt x="31" y="0"/>
                    </a:moveTo>
                    <a:lnTo>
                      <a:pt x="68" y="51"/>
                    </a:lnTo>
                    <a:lnTo>
                      <a:pt x="83" y="103"/>
                    </a:lnTo>
                    <a:lnTo>
                      <a:pt x="98" y="282"/>
                    </a:lnTo>
                    <a:lnTo>
                      <a:pt x="105" y="403"/>
                    </a:lnTo>
                    <a:lnTo>
                      <a:pt x="105" y="608"/>
                    </a:lnTo>
                    <a:lnTo>
                      <a:pt x="103" y="801"/>
                    </a:lnTo>
                    <a:lnTo>
                      <a:pt x="88" y="956"/>
                    </a:lnTo>
                    <a:lnTo>
                      <a:pt x="76" y="1003"/>
                    </a:lnTo>
                    <a:lnTo>
                      <a:pt x="154" y="1029"/>
                    </a:lnTo>
                    <a:lnTo>
                      <a:pt x="220" y="1059"/>
                    </a:lnTo>
                    <a:lnTo>
                      <a:pt x="310" y="1123"/>
                    </a:lnTo>
                    <a:lnTo>
                      <a:pt x="320" y="1148"/>
                    </a:lnTo>
                    <a:lnTo>
                      <a:pt x="312" y="1196"/>
                    </a:lnTo>
                    <a:lnTo>
                      <a:pt x="268" y="1234"/>
                    </a:lnTo>
                    <a:lnTo>
                      <a:pt x="251" y="1213"/>
                    </a:lnTo>
                    <a:lnTo>
                      <a:pt x="235" y="1161"/>
                    </a:lnTo>
                    <a:lnTo>
                      <a:pt x="193" y="1119"/>
                    </a:lnTo>
                    <a:lnTo>
                      <a:pt x="120" y="1071"/>
                    </a:lnTo>
                    <a:lnTo>
                      <a:pt x="73" y="1059"/>
                    </a:lnTo>
                    <a:lnTo>
                      <a:pt x="17" y="1059"/>
                    </a:lnTo>
                    <a:lnTo>
                      <a:pt x="17" y="1020"/>
                    </a:lnTo>
                    <a:lnTo>
                      <a:pt x="44" y="977"/>
                    </a:lnTo>
                    <a:lnTo>
                      <a:pt x="68" y="839"/>
                    </a:lnTo>
                    <a:lnTo>
                      <a:pt x="76" y="694"/>
                    </a:lnTo>
                    <a:lnTo>
                      <a:pt x="73" y="566"/>
                    </a:lnTo>
                    <a:lnTo>
                      <a:pt x="68" y="403"/>
                    </a:lnTo>
                    <a:lnTo>
                      <a:pt x="53" y="261"/>
                    </a:lnTo>
                    <a:lnTo>
                      <a:pt x="22" y="158"/>
                    </a:lnTo>
                    <a:lnTo>
                      <a:pt x="0" y="64"/>
                    </a:lnTo>
                    <a:lnTo>
                      <a:pt x="7" y="3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" name="Freeform 213">
                <a:extLst>
                  <a:ext uri="{FF2B5EF4-FFF2-40B4-BE49-F238E27FC236}">
                    <a16:creationId xmlns:a16="http://schemas.microsoft.com/office/drawing/2014/main" id="{D883F07A-5EE6-8A2E-71B1-8D705EF71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2191"/>
                <a:ext cx="298" cy="1109"/>
              </a:xfrm>
              <a:custGeom>
                <a:avLst/>
                <a:gdLst>
                  <a:gd name="T0" fmla="*/ 0 w 295"/>
                  <a:gd name="T1" fmla="*/ 88 h 1113"/>
                  <a:gd name="T2" fmla="*/ 0 w 295"/>
                  <a:gd name="T3" fmla="*/ 17 h 1113"/>
                  <a:gd name="T4" fmla="*/ 31 w 295"/>
                  <a:gd name="T5" fmla="*/ 0 h 1113"/>
                  <a:gd name="T6" fmla="*/ 91 w 295"/>
                  <a:gd name="T7" fmla="*/ 0 h 1113"/>
                  <a:gd name="T8" fmla="*/ 125 w 295"/>
                  <a:gd name="T9" fmla="*/ 41 h 1113"/>
                  <a:gd name="T10" fmla="*/ 132 w 295"/>
                  <a:gd name="T11" fmla="*/ 78 h 1113"/>
                  <a:gd name="T12" fmla="*/ 125 w 295"/>
                  <a:gd name="T13" fmla="*/ 146 h 1113"/>
                  <a:gd name="T14" fmla="*/ 102 w 295"/>
                  <a:gd name="T15" fmla="*/ 247 h 1113"/>
                  <a:gd name="T16" fmla="*/ 91 w 295"/>
                  <a:gd name="T17" fmla="*/ 404 h 1113"/>
                  <a:gd name="T18" fmla="*/ 85 w 295"/>
                  <a:gd name="T19" fmla="*/ 492 h 1113"/>
                  <a:gd name="T20" fmla="*/ 85 w 295"/>
                  <a:gd name="T21" fmla="*/ 509 h 1113"/>
                  <a:gd name="T22" fmla="*/ 95 w 295"/>
                  <a:gd name="T23" fmla="*/ 651 h 1113"/>
                  <a:gd name="T24" fmla="*/ 112 w 295"/>
                  <a:gd name="T25" fmla="*/ 719 h 1113"/>
                  <a:gd name="T26" fmla="*/ 125 w 295"/>
                  <a:gd name="T27" fmla="*/ 783 h 1113"/>
                  <a:gd name="T28" fmla="*/ 122 w 295"/>
                  <a:gd name="T29" fmla="*/ 810 h 1113"/>
                  <a:gd name="T30" fmla="*/ 179 w 295"/>
                  <a:gd name="T31" fmla="*/ 885 h 1113"/>
                  <a:gd name="T32" fmla="*/ 226 w 295"/>
                  <a:gd name="T33" fmla="*/ 932 h 1113"/>
                  <a:gd name="T34" fmla="*/ 290 w 295"/>
                  <a:gd name="T35" fmla="*/ 965 h 1113"/>
                  <a:gd name="T36" fmla="*/ 334 w 295"/>
                  <a:gd name="T37" fmla="*/ 984 h 1113"/>
                  <a:gd name="T38" fmla="*/ 334 w 295"/>
                  <a:gd name="T39" fmla="*/ 1021 h 1113"/>
                  <a:gd name="T40" fmla="*/ 310 w 295"/>
                  <a:gd name="T41" fmla="*/ 1051 h 1113"/>
                  <a:gd name="T42" fmla="*/ 240 w 295"/>
                  <a:gd name="T43" fmla="*/ 1061 h 1113"/>
                  <a:gd name="T44" fmla="*/ 199 w 295"/>
                  <a:gd name="T45" fmla="*/ 1041 h 1113"/>
                  <a:gd name="T46" fmla="*/ 199 w 295"/>
                  <a:gd name="T47" fmla="*/ 1014 h 1113"/>
                  <a:gd name="T48" fmla="*/ 156 w 295"/>
                  <a:gd name="T49" fmla="*/ 932 h 1113"/>
                  <a:gd name="T50" fmla="*/ 95 w 295"/>
                  <a:gd name="T51" fmla="*/ 882 h 1113"/>
                  <a:gd name="T52" fmla="*/ 41 w 295"/>
                  <a:gd name="T53" fmla="*/ 830 h 1113"/>
                  <a:gd name="T54" fmla="*/ 10 w 295"/>
                  <a:gd name="T55" fmla="*/ 803 h 1113"/>
                  <a:gd name="T56" fmla="*/ 20 w 295"/>
                  <a:gd name="T57" fmla="*/ 769 h 1113"/>
                  <a:gd name="T58" fmla="*/ 38 w 295"/>
                  <a:gd name="T59" fmla="*/ 683 h 1113"/>
                  <a:gd name="T60" fmla="*/ 38 w 295"/>
                  <a:gd name="T61" fmla="*/ 519 h 1113"/>
                  <a:gd name="T62" fmla="*/ 31 w 295"/>
                  <a:gd name="T63" fmla="*/ 407 h 1113"/>
                  <a:gd name="T64" fmla="*/ 31 w 295"/>
                  <a:gd name="T65" fmla="*/ 289 h 1113"/>
                  <a:gd name="T66" fmla="*/ 28 w 295"/>
                  <a:gd name="T67" fmla="*/ 156 h 1113"/>
                  <a:gd name="T68" fmla="*/ 0 w 295"/>
                  <a:gd name="T69" fmla="*/ 88 h 111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95"/>
                  <a:gd name="T106" fmla="*/ 0 h 1113"/>
                  <a:gd name="T107" fmla="*/ 295 w 295"/>
                  <a:gd name="T108" fmla="*/ 1113 h 111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95" h="1113">
                    <a:moveTo>
                      <a:pt x="0" y="88"/>
                    </a:moveTo>
                    <a:lnTo>
                      <a:pt x="0" y="17"/>
                    </a:lnTo>
                    <a:lnTo>
                      <a:pt x="31" y="0"/>
                    </a:lnTo>
                    <a:lnTo>
                      <a:pt x="78" y="0"/>
                    </a:lnTo>
                    <a:lnTo>
                      <a:pt x="112" y="41"/>
                    </a:lnTo>
                    <a:lnTo>
                      <a:pt x="119" y="78"/>
                    </a:lnTo>
                    <a:lnTo>
                      <a:pt x="112" y="159"/>
                    </a:lnTo>
                    <a:lnTo>
                      <a:pt x="89" y="260"/>
                    </a:lnTo>
                    <a:lnTo>
                      <a:pt x="78" y="417"/>
                    </a:lnTo>
                    <a:lnTo>
                      <a:pt x="72" y="518"/>
                    </a:lnTo>
                    <a:lnTo>
                      <a:pt x="72" y="535"/>
                    </a:lnTo>
                    <a:lnTo>
                      <a:pt x="82" y="677"/>
                    </a:lnTo>
                    <a:lnTo>
                      <a:pt x="99" y="758"/>
                    </a:lnTo>
                    <a:lnTo>
                      <a:pt x="112" y="822"/>
                    </a:lnTo>
                    <a:lnTo>
                      <a:pt x="109" y="849"/>
                    </a:lnTo>
                    <a:lnTo>
                      <a:pt x="153" y="924"/>
                    </a:lnTo>
                    <a:lnTo>
                      <a:pt x="200" y="971"/>
                    </a:lnTo>
                    <a:lnTo>
                      <a:pt x="251" y="1015"/>
                    </a:lnTo>
                    <a:lnTo>
                      <a:pt x="295" y="1036"/>
                    </a:lnTo>
                    <a:lnTo>
                      <a:pt x="295" y="1073"/>
                    </a:lnTo>
                    <a:lnTo>
                      <a:pt x="271" y="1103"/>
                    </a:lnTo>
                    <a:lnTo>
                      <a:pt x="214" y="1113"/>
                    </a:lnTo>
                    <a:lnTo>
                      <a:pt x="173" y="1093"/>
                    </a:lnTo>
                    <a:lnTo>
                      <a:pt x="173" y="1066"/>
                    </a:lnTo>
                    <a:lnTo>
                      <a:pt x="139" y="971"/>
                    </a:lnTo>
                    <a:lnTo>
                      <a:pt x="82" y="921"/>
                    </a:lnTo>
                    <a:lnTo>
                      <a:pt x="41" y="869"/>
                    </a:lnTo>
                    <a:lnTo>
                      <a:pt x="10" y="842"/>
                    </a:lnTo>
                    <a:lnTo>
                      <a:pt x="20" y="808"/>
                    </a:lnTo>
                    <a:lnTo>
                      <a:pt x="38" y="717"/>
                    </a:lnTo>
                    <a:lnTo>
                      <a:pt x="38" y="545"/>
                    </a:lnTo>
                    <a:lnTo>
                      <a:pt x="31" y="423"/>
                    </a:lnTo>
                    <a:lnTo>
                      <a:pt x="31" y="302"/>
                    </a:lnTo>
                    <a:lnTo>
                      <a:pt x="28" y="169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310" name="Group 214">
            <a:extLst>
              <a:ext uri="{FF2B5EF4-FFF2-40B4-BE49-F238E27FC236}">
                <a16:creationId xmlns:a16="http://schemas.microsoft.com/office/drawing/2014/main" id="{0D5FC90C-9CD6-F43B-6996-85D7580FD15B}"/>
              </a:ext>
            </a:extLst>
          </p:cNvPr>
          <p:cNvGrpSpPr>
            <a:grpSpLocks/>
          </p:cNvGrpSpPr>
          <p:nvPr/>
        </p:nvGrpSpPr>
        <p:grpSpPr bwMode="auto">
          <a:xfrm>
            <a:off x="3336925" y="2740025"/>
            <a:ext cx="150813" cy="455613"/>
            <a:chOff x="3570" y="897"/>
            <a:chExt cx="659" cy="2527"/>
          </a:xfrm>
        </p:grpSpPr>
        <p:sp>
          <p:nvSpPr>
            <p:cNvPr id="12390" name="Freeform 215">
              <a:extLst>
                <a:ext uri="{FF2B5EF4-FFF2-40B4-BE49-F238E27FC236}">
                  <a16:creationId xmlns:a16="http://schemas.microsoft.com/office/drawing/2014/main" id="{71EECC3E-3547-D463-9B77-A4D264A22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1" name="Freeform 216">
              <a:extLst>
                <a:ext uri="{FF2B5EF4-FFF2-40B4-BE49-F238E27FC236}">
                  <a16:creationId xmlns:a16="http://schemas.microsoft.com/office/drawing/2014/main" id="{45E16EC4-24B9-ED76-4FC7-D5217F94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" name="Freeform 217">
              <a:extLst>
                <a:ext uri="{FF2B5EF4-FFF2-40B4-BE49-F238E27FC236}">
                  <a16:creationId xmlns:a16="http://schemas.microsoft.com/office/drawing/2014/main" id="{551C7BF3-349E-0046-4218-17FF62191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3" name="Freeform 218">
              <a:extLst>
                <a:ext uri="{FF2B5EF4-FFF2-40B4-BE49-F238E27FC236}">
                  <a16:creationId xmlns:a16="http://schemas.microsoft.com/office/drawing/2014/main" id="{3C2B19EF-AF79-E995-3FC3-D1ADAEA62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4" name="Freeform 219">
              <a:extLst>
                <a:ext uri="{FF2B5EF4-FFF2-40B4-BE49-F238E27FC236}">
                  <a16:creationId xmlns:a16="http://schemas.microsoft.com/office/drawing/2014/main" id="{0404FAD8-3AA5-1F8D-80DF-394E8D3AA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5" name="Freeform 220">
              <a:extLst>
                <a:ext uri="{FF2B5EF4-FFF2-40B4-BE49-F238E27FC236}">
                  <a16:creationId xmlns:a16="http://schemas.microsoft.com/office/drawing/2014/main" id="{DCE81AA1-E165-2650-9684-B8D3A97A7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1" name="Group 221">
            <a:extLst>
              <a:ext uri="{FF2B5EF4-FFF2-40B4-BE49-F238E27FC236}">
                <a16:creationId xmlns:a16="http://schemas.microsoft.com/office/drawing/2014/main" id="{3BBFA7C2-746A-4A03-E240-1C0A5300202E}"/>
              </a:ext>
            </a:extLst>
          </p:cNvPr>
          <p:cNvGrpSpPr>
            <a:grpSpLocks/>
          </p:cNvGrpSpPr>
          <p:nvPr/>
        </p:nvGrpSpPr>
        <p:grpSpPr bwMode="auto">
          <a:xfrm>
            <a:off x="3170238" y="2865438"/>
            <a:ext cx="150812" cy="455612"/>
            <a:chOff x="3570" y="897"/>
            <a:chExt cx="659" cy="2527"/>
          </a:xfrm>
        </p:grpSpPr>
        <p:sp>
          <p:nvSpPr>
            <p:cNvPr id="12384" name="Freeform 222">
              <a:extLst>
                <a:ext uri="{FF2B5EF4-FFF2-40B4-BE49-F238E27FC236}">
                  <a16:creationId xmlns:a16="http://schemas.microsoft.com/office/drawing/2014/main" id="{FE49AD00-15BB-2507-7413-533ED1DF8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5" name="Freeform 223">
              <a:extLst>
                <a:ext uri="{FF2B5EF4-FFF2-40B4-BE49-F238E27FC236}">
                  <a16:creationId xmlns:a16="http://schemas.microsoft.com/office/drawing/2014/main" id="{58C865B7-B65C-A54B-4BCE-DD64646EA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6" name="Freeform 224">
              <a:extLst>
                <a:ext uri="{FF2B5EF4-FFF2-40B4-BE49-F238E27FC236}">
                  <a16:creationId xmlns:a16="http://schemas.microsoft.com/office/drawing/2014/main" id="{70A0AA0C-D635-02C7-E6E2-76FADDEEB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7" name="Freeform 225">
              <a:extLst>
                <a:ext uri="{FF2B5EF4-FFF2-40B4-BE49-F238E27FC236}">
                  <a16:creationId xmlns:a16="http://schemas.microsoft.com/office/drawing/2014/main" id="{5B6378EF-501C-5813-1E49-5FB93B6E9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8" name="Freeform 226">
              <a:extLst>
                <a:ext uri="{FF2B5EF4-FFF2-40B4-BE49-F238E27FC236}">
                  <a16:creationId xmlns:a16="http://schemas.microsoft.com/office/drawing/2014/main" id="{85787282-F896-56E9-3242-4D0644B8A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9" name="Freeform 227">
              <a:extLst>
                <a:ext uri="{FF2B5EF4-FFF2-40B4-BE49-F238E27FC236}">
                  <a16:creationId xmlns:a16="http://schemas.microsoft.com/office/drawing/2014/main" id="{5900782F-6C85-F1E6-CF62-F3B30ADCA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2" name="Group 228">
            <a:extLst>
              <a:ext uri="{FF2B5EF4-FFF2-40B4-BE49-F238E27FC236}">
                <a16:creationId xmlns:a16="http://schemas.microsoft.com/office/drawing/2014/main" id="{0B323A68-0EE9-E405-FD1F-092C02F2C7A4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170238"/>
            <a:ext cx="150813" cy="455612"/>
            <a:chOff x="3570" y="897"/>
            <a:chExt cx="659" cy="2527"/>
          </a:xfrm>
        </p:grpSpPr>
        <p:sp>
          <p:nvSpPr>
            <p:cNvPr id="12378" name="Freeform 229">
              <a:extLst>
                <a:ext uri="{FF2B5EF4-FFF2-40B4-BE49-F238E27FC236}">
                  <a16:creationId xmlns:a16="http://schemas.microsoft.com/office/drawing/2014/main" id="{C37FE7EA-3CF2-900A-F92E-311FCD7B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9" name="Freeform 230">
              <a:extLst>
                <a:ext uri="{FF2B5EF4-FFF2-40B4-BE49-F238E27FC236}">
                  <a16:creationId xmlns:a16="http://schemas.microsoft.com/office/drawing/2014/main" id="{173D9733-AD4C-5340-F2EF-8EE5E02A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0" name="Freeform 231">
              <a:extLst>
                <a:ext uri="{FF2B5EF4-FFF2-40B4-BE49-F238E27FC236}">
                  <a16:creationId xmlns:a16="http://schemas.microsoft.com/office/drawing/2014/main" id="{AC3422DF-F74D-2EC2-0B0B-A20A98DE2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1" name="Freeform 232">
              <a:extLst>
                <a:ext uri="{FF2B5EF4-FFF2-40B4-BE49-F238E27FC236}">
                  <a16:creationId xmlns:a16="http://schemas.microsoft.com/office/drawing/2014/main" id="{1194B0F6-3EF0-3640-8064-8C4D90E0A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2" name="Freeform 233">
              <a:extLst>
                <a:ext uri="{FF2B5EF4-FFF2-40B4-BE49-F238E27FC236}">
                  <a16:creationId xmlns:a16="http://schemas.microsoft.com/office/drawing/2014/main" id="{7229B27D-F5B6-3514-3B9B-F5F37B447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3" name="Freeform 234">
              <a:extLst>
                <a:ext uri="{FF2B5EF4-FFF2-40B4-BE49-F238E27FC236}">
                  <a16:creationId xmlns:a16="http://schemas.microsoft.com/office/drawing/2014/main" id="{DB5407CE-B0F5-AE57-60C1-E8097005A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13" name="Rectangle 235">
            <a:extLst>
              <a:ext uri="{FF2B5EF4-FFF2-40B4-BE49-F238E27FC236}">
                <a16:creationId xmlns:a16="http://schemas.microsoft.com/office/drawing/2014/main" id="{BD4A3046-2B3B-46DD-094D-AFF4ABA28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6786" y="2024083"/>
            <a:ext cx="14890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sz="1600" b="1" dirty="0">
                <a:solidFill>
                  <a:srgbClr val="EEECE1"/>
                </a:solidFill>
                <a:latin typeface="Calibri" panose="020F0502020204030204" pitchFamily="34" charset="0"/>
              </a:rPr>
              <a:t>Diagnosed in ~25% of cases**</a:t>
            </a:r>
            <a:endParaRPr lang="en-GB" altLang="en-US" sz="1600" b="1" dirty="0">
              <a:solidFill>
                <a:srgbClr val="EEECE1"/>
              </a:solidFill>
              <a:latin typeface="Calibri" panose="020F0502020204030204" pitchFamily="34" charset="0"/>
            </a:endParaRPr>
          </a:p>
        </p:txBody>
      </p:sp>
      <p:grpSp>
        <p:nvGrpSpPr>
          <p:cNvPr id="12314" name="Group 236">
            <a:extLst>
              <a:ext uri="{FF2B5EF4-FFF2-40B4-BE49-F238E27FC236}">
                <a16:creationId xmlns:a16="http://schemas.microsoft.com/office/drawing/2014/main" id="{4AB6631D-3C27-83BD-21CA-48030496C062}"/>
              </a:ext>
            </a:extLst>
          </p:cNvPr>
          <p:cNvGrpSpPr>
            <a:grpSpLocks/>
          </p:cNvGrpSpPr>
          <p:nvPr/>
        </p:nvGrpSpPr>
        <p:grpSpPr bwMode="auto">
          <a:xfrm>
            <a:off x="5173663" y="2995613"/>
            <a:ext cx="150812" cy="455612"/>
            <a:chOff x="3570" y="897"/>
            <a:chExt cx="659" cy="2527"/>
          </a:xfrm>
        </p:grpSpPr>
        <p:sp>
          <p:nvSpPr>
            <p:cNvPr id="12372" name="Freeform 237">
              <a:extLst>
                <a:ext uri="{FF2B5EF4-FFF2-40B4-BE49-F238E27FC236}">
                  <a16:creationId xmlns:a16="http://schemas.microsoft.com/office/drawing/2014/main" id="{E24F8489-6E4B-820D-BAED-988B5D50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3" name="Freeform 238">
              <a:extLst>
                <a:ext uri="{FF2B5EF4-FFF2-40B4-BE49-F238E27FC236}">
                  <a16:creationId xmlns:a16="http://schemas.microsoft.com/office/drawing/2014/main" id="{E9AF63AC-2CAF-55F0-BA05-B01BA833A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4" name="Freeform 239">
              <a:extLst>
                <a:ext uri="{FF2B5EF4-FFF2-40B4-BE49-F238E27FC236}">
                  <a16:creationId xmlns:a16="http://schemas.microsoft.com/office/drawing/2014/main" id="{C7AB30B8-32FF-1E85-3040-05E98EF24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5" name="Freeform 240">
              <a:extLst>
                <a:ext uri="{FF2B5EF4-FFF2-40B4-BE49-F238E27FC236}">
                  <a16:creationId xmlns:a16="http://schemas.microsoft.com/office/drawing/2014/main" id="{3021C531-D88D-6D30-0934-A5C9BE013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6" name="Freeform 241">
              <a:extLst>
                <a:ext uri="{FF2B5EF4-FFF2-40B4-BE49-F238E27FC236}">
                  <a16:creationId xmlns:a16="http://schemas.microsoft.com/office/drawing/2014/main" id="{D58EB392-57DB-6BF4-5432-9CA53FD60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7" name="Freeform 242">
              <a:extLst>
                <a:ext uri="{FF2B5EF4-FFF2-40B4-BE49-F238E27FC236}">
                  <a16:creationId xmlns:a16="http://schemas.microsoft.com/office/drawing/2014/main" id="{D0886F7A-53B7-56C6-0DBE-34D376413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5" name="Group 243">
            <a:extLst>
              <a:ext uri="{FF2B5EF4-FFF2-40B4-BE49-F238E27FC236}">
                <a16:creationId xmlns:a16="http://schemas.microsoft.com/office/drawing/2014/main" id="{95BC3C0D-226B-3D77-2A8C-47E4F2DD2024}"/>
              </a:ext>
            </a:extLst>
          </p:cNvPr>
          <p:cNvGrpSpPr>
            <a:grpSpLocks/>
          </p:cNvGrpSpPr>
          <p:nvPr/>
        </p:nvGrpSpPr>
        <p:grpSpPr bwMode="auto">
          <a:xfrm>
            <a:off x="5743575" y="3482975"/>
            <a:ext cx="150813" cy="455613"/>
            <a:chOff x="3570" y="897"/>
            <a:chExt cx="659" cy="2527"/>
          </a:xfrm>
        </p:grpSpPr>
        <p:sp>
          <p:nvSpPr>
            <p:cNvPr id="12366" name="Freeform 244">
              <a:extLst>
                <a:ext uri="{FF2B5EF4-FFF2-40B4-BE49-F238E27FC236}">
                  <a16:creationId xmlns:a16="http://schemas.microsoft.com/office/drawing/2014/main" id="{8BCCFA90-008A-052E-A39F-E00F23BC8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7" name="Freeform 245">
              <a:extLst>
                <a:ext uri="{FF2B5EF4-FFF2-40B4-BE49-F238E27FC236}">
                  <a16:creationId xmlns:a16="http://schemas.microsoft.com/office/drawing/2014/main" id="{6F43552B-1784-49B2-559D-4497E08A3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8" name="Freeform 246">
              <a:extLst>
                <a:ext uri="{FF2B5EF4-FFF2-40B4-BE49-F238E27FC236}">
                  <a16:creationId xmlns:a16="http://schemas.microsoft.com/office/drawing/2014/main" id="{F981E9EC-BAB0-452F-E44A-ACFE0F4AF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9" name="Freeform 247">
              <a:extLst>
                <a:ext uri="{FF2B5EF4-FFF2-40B4-BE49-F238E27FC236}">
                  <a16:creationId xmlns:a16="http://schemas.microsoft.com/office/drawing/2014/main" id="{C5E26FE2-E93E-462A-8DCE-AEC87B893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0" name="Freeform 248">
              <a:extLst>
                <a:ext uri="{FF2B5EF4-FFF2-40B4-BE49-F238E27FC236}">
                  <a16:creationId xmlns:a16="http://schemas.microsoft.com/office/drawing/2014/main" id="{50F21C30-3BF5-C274-EF03-4DFC89A49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1" name="Freeform 249">
              <a:extLst>
                <a:ext uri="{FF2B5EF4-FFF2-40B4-BE49-F238E27FC236}">
                  <a16:creationId xmlns:a16="http://schemas.microsoft.com/office/drawing/2014/main" id="{2F42F623-3A0A-2C1E-CA09-EF8505379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6" name="Group 250">
            <a:extLst>
              <a:ext uri="{FF2B5EF4-FFF2-40B4-BE49-F238E27FC236}">
                <a16:creationId xmlns:a16="http://schemas.microsoft.com/office/drawing/2014/main" id="{D4322C03-1F9F-21BE-B88E-C73E7BFE770E}"/>
              </a:ext>
            </a:extLst>
          </p:cNvPr>
          <p:cNvGrpSpPr>
            <a:grpSpLocks/>
          </p:cNvGrpSpPr>
          <p:nvPr/>
        </p:nvGrpSpPr>
        <p:grpSpPr bwMode="auto">
          <a:xfrm>
            <a:off x="5346700" y="2897188"/>
            <a:ext cx="150813" cy="455612"/>
            <a:chOff x="3570" y="897"/>
            <a:chExt cx="659" cy="2527"/>
          </a:xfrm>
        </p:grpSpPr>
        <p:sp>
          <p:nvSpPr>
            <p:cNvPr id="12360" name="Freeform 251">
              <a:extLst>
                <a:ext uri="{FF2B5EF4-FFF2-40B4-BE49-F238E27FC236}">
                  <a16:creationId xmlns:a16="http://schemas.microsoft.com/office/drawing/2014/main" id="{0C526117-BF13-95C6-A68D-48E36C8A9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1" name="Freeform 252">
              <a:extLst>
                <a:ext uri="{FF2B5EF4-FFF2-40B4-BE49-F238E27FC236}">
                  <a16:creationId xmlns:a16="http://schemas.microsoft.com/office/drawing/2014/main" id="{1DDD7D73-3D17-05B9-D371-94CF3546A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2" name="Freeform 253">
              <a:extLst>
                <a:ext uri="{FF2B5EF4-FFF2-40B4-BE49-F238E27FC236}">
                  <a16:creationId xmlns:a16="http://schemas.microsoft.com/office/drawing/2014/main" id="{5FEFEEE3-4842-4E33-8934-62DB632C1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3" name="Freeform 254">
              <a:extLst>
                <a:ext uri="{FF2B5EF4-FFF2-40B4-BE49-F238E27FC236}">
                  <a16:creationId xmlns:a16="http://schemas.microsoft.com/office/drawing/2014/main" id="{59801A32-69E2-FA72-5644-39BBAD738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4" name="Freeform 255">
              <a:extLst>
                <a:ext uri="{FF2B5EF4-FFF2-40B4-BE49-F238E27FC236}">
                  <a16:creationId xmlns:a16="http://schemas.microsoft.com/office/drawing/2014/main" id="{7E0D07B4-521C-9987-3E7B-27FBB8809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5" name="Freeform 256">
              <a:extLst>
                <a:ext uri="{FF2B5EF4-FFF2-40B4-BE49-F238E27FC236}">
                  <a16:creationId xmlns:a16="http://schemas.microsoft.com/office/drawing/2014/main" id="{30D031B4-5CCC-C216-8B9B-1AB43BD6D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7" name="Group 257">
            <a:extLst>
              <a:ext uri="{FF2B5EF4-FFF2-40B4-BE49-F238E27FC236}">
                <a16:creationId xmlns:a16="http://schemas.microsoft.com/office/drawing/2014/main" id="{C50C2C9A-3799-F0F8-7AB5-513D41ACDDFE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113088"/>
            <a:ext cx="150813" cy="455612"/>
            <a:chOff x="3570" y="897"/>
            <a:chExt cx="659" cy="2527"/>
          </a:xfrm>
        </p:grpSpPr>
        <p:sp>
          <p:nvSpPr>
            <p:cNvPr id="12354" name="Freeform 258">
              <a:extLst>
                <a:ext uri="{FF2B5EF4-FFF2-40B4-BE49-F238E27FC236}">
                  <a16:creationId xmlns:a16="http://schemas.microsoft.com/office/drawing/2014/main" id="{0A6A88F9-1302-C7F9-5692-4AAF1119F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5" name="Freeform 259">
              <a:extLst>
                <a:ext uri="{FF2B5EF4-FFF2-40B4-BE49-F238E27FC236}">
                  <a16:creationId xmlns:a16="http://schemas.microsoft.com/office/drawing/2014/main" id="{CE17DD3F-E790-D690-D043-046A4975B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6" name="Freeform 260">
              <a:extLst>
                <a:ext uri="{FF2B5EF4-FFF2-40B4-BE49-F238E27FC236}">
                  <a16:creationId xmlns:a16="http://schemas.microsoft.com/office/drawing/2014/main" id="{EB8D672C-23E3-56CA-894F-D830FAE89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7" name="Freeform 261">
              <a:extLst>
                <a:ext uri="{FF2B5EF4-FFF2-40B4-BE49-F238E27FC236}">
                  <a16:creationId xmlns:a16="http://schemas.microsoft.com/office/drawing/2014/main" id="{56ED4A23-369B-392A-F9BC-93D296459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8" name="Freeform 262">
              <a:extLst>
                <a:ext uri="{FF2B5EF4-FFF2-40B4-BE49-F238E27FC236}">
                  <a16:creationId xmlns:a16="http://schemas.microsoft.com/office/drawing/2014/main" id="{C98DBA11-C71F-9CF9-0BA3-2E150D633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9" name="Freeform 263">
              <a:extLst>
                <a:ext uri="{FF2B5EF4-FFF2-40B4-BE49-F238E27FC236}">
                  <a16:creationId xmlns:a16="http://schemas.microsoft.com/office/drawing/2014/main" id="{03E29D1B-7EEF-8F08-764D-F3A72CCCD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8" name="Group 264">
            <a:extLst>
              <a:ext uri="{FF2B5EF4-FFF2-40B4-BE49-F238E27FC236}">
                <a16:creationId xmlns:a16="http://schemas.microsoft.com/office/drawing/2014/main" id="{7BB012F0-9832-B79D-F2F0-1B174E2D4F48}"/>
              </a:ext>
            </a:extLst>
          </p:cNvPr>
          <p:cNvGrpSpPr>
            <a:grpSpLocks/>
          </p:cNvGrpSpPr>
          <p:nvPr/>
        </p:nvGrpSpPr>
        <p:grpSpPr bwMode="auto">
          <a:xfrm>
            <a:off x="5749925" y="2986088"/>
            <a:ext cx="150813" cy="455612"/>
            <a:chOff x="3570" y="897"/>
            <a:chExt cx="659" cy="2527"/>
          </a:xfrm>
        </p:grpSpPr>
        <p:sp>
          <p:nvSpPr>
            <p:cNvPr id="12348" name="Freeform 265">
              <a:extLst>
                <a:ext uri="{FF2B5EF4-FFF2-40B4-BE49-F238E27FC236}">
                  <a16:creationId xmlns:a16="http://schemas.microsoft.com/office/drawing/2014/main" id="{A15687D3-979A-7EC9-7908-DFDC83BA8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9" name="Freeform 266">
              <a:extLst>
                <a:ext uri="{FF2B5EF4-FFF2-40B4-BE49-F238E27FC236}">
                  <a16:creationId xmlns:a16="http://schemas.microsoft.com/office/drawing/2014/main" id="{2A9ED0C1-E09B-48CB-0FC3-134CA917A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0" name="Freeform 267">
              <a:extLst>
                <a:ext uri="{FF2B5EF4-FFF2-40B4-BE49-F238E27FC236}">
                  <a16:creationId xmlns:a16="http://schemas.microsoft.com/office/drawing/2014/main" id="{6453CF8D-5544-69AF-0941-5F93806DE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1" name="Freeform 268">
              <a:extLst>
                <a:ext uri="{FF2B5EF4-FFF2-40B4-BE49-F238E27FC236}">
                  <a16:creationId xmlns:a16="http://schemas.microsoft.com/office/drawing/2014/main" id="{4CABBA60-6284-1841-DD9D-C076F53A7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2" name="Freeform 269">
              <a:extLst>
                <a:ext uri="{FF2B5EF4-FFF2-40B4-BE49-F238E27FC236}">
                  <a16:creationId xmlns:a16="http://schemas.microsoft.com/office/drawing/2014/main" id="{AB1339FD-E155-10EE-8C23-C935F8D88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3" name="Freeform 270">
              <a:extLst>
                <a:ext uri="{FF2B5EF4-FFF2-40B4-BE49-F238E27FC236}">
                  <a16:creationId xmlns:a16="http://schemas.microsoft.com/office/drawing/2014/main" id="{7B2AF820-BA0C-5049-7969-806719C4C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9" name="Group 271">
            <a:extLst>
              <a:ext uri="{FF2B5EF4-FFF2-40B4-BE49-F238E27FC236}">
                <a16:creationId xmlns:a16="http://schemas.microsoft.com/office/drawing/2014/main" id="{BDDB04AD-AF3E-E0C9-0A74-34B34ADE675F}"/>
              </a:ext>
            </a:extLst>
          </p:cNvPr>
          <p:cNvGrpSpPr>
            <a:grpSpLocks/>
          </p:cNvGrpSpPr>
          <p:nvPr/>
        </p:nvGrpSpPr>
        <p:grpSpPr bwMode="auto">
          <a:xfrm>
            <a:off x="5965825" y="3201988"/>
            <a:ext cx="150813" cy="455612"/>
            <a:chOff x="3570" y="897"/>
            <a:chExt cx="659" cy="2527"/>
          </a:xfrm>
        </p:grpSpPr>
        <p:sp>
          <p:nvSpPr>
            <p:cNvPr id="12342" name="Freeform 272">
              <a:extLst>
                <a:ext uri="{FF2B5EF4-FFF2-40B4-BE49-F238E27FC236}">
                  <a16:creationId xmlns:a16="http://schemas.microsoft.com/office/drawing/2014/main" id="{490580DD-9663-1F5E-64BB-7F78C8C73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3" name="Freeform 273">
              <a:extLst>
                <a:ext uri="{FF2B5EF4-FFF2-40B4-BE49-F238E27FC236}">
                  <a16:creationId xmlns:a16="http://schemas.microsoft.com/office/drawing/2014/main" id="{0BD583FC-1CD2-88D0-C121-80FDB33EE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4" name="Freeform 274">
              <a:extLst>
                <a:ext uri="{FF2B5EF4-FFF2-40B4-BE49-F238E27FC236}">
                  <a16:creationId xmlns:a16="http://schemas.microsoft.com/office/drawing/2014/main" id="{21267747-384F-D8A2-E826-F5256D713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5" name="Freeform 275">
              <a:extLst>
                <a:ext uri="{FF2B5EF4-FFF2-40B4-BE49-F238E27FC236}">
                  <a16:creationId xmlns:a16="http://schemas.microsoft.com/office/drawing/2014/main" id="{634D21CE-8910-18D0-A558-084C535BE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6" name="Freeform 276">
              <a:extLst>
                <a:ext uri="{FF2B5EF4-FFF2-40B4-BE49-F238E27FC236}">
                  <a16:creationId xmlns:a16="http://schemas.microsoft.com/office/drawing/2014/main" id="{D9830DA2-1AE5-1647-1EFB-B65EC5953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7" name="Freeform 277">
              <a:extLst>
                <a:ext uri="{FF2B5EF4-FFF2-40B4-BE49-F238E27FC236}">
                  <a16:creationId xmlns:a16="http://schemas.microsoft.com/office/drawing/2014/main" id="{91DB7857-BBC9-E194-F6F0-E2BD92E2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20" name="Rectangle 278">
            <a:extLst>
              <a:ext uri="{FF2B5EF4-FFF2-40B4-BE49-F238E27FC236}">
                <a16:creationId xmlns:a16="http://schemas.microsoft.com/office/drawing/2014/main" id="{ECD6681C-38DF-2871-E75A-766C79A64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3258" y="2046226"/>
            <a:ext cx="200501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sz="1600" b="1" dirty="0">
                <a:solidFill>
                  <a:srgbClr val="EEECE1"/>
                </a:solidFill>
                <a:latin typeface="Calibri" panose="020F0502020204030204" pitchFamily="34" charset="0"/>
              </a:rPr>
              <a:t>Only 15% receive treatment***</a:t>
            </a:r>
            <a:endParaRPr lang="en-GB" altLang="en-US" sz="1600" b="1" dirty="0">
              <a:solidFill>
                <a:srgbClr val="EEECE1"/>
              </a:solidFill>
              <a:latin typeface="Calibri" panose="020F0502020204030204" pitchFamily="34" charset="0"/>
            </a:endParaRPr>
          </a:p>
        </p:txBody>
      </p:sp>
      <p:grpSp>
        <p:nvGrpSpPr>
          <p:cNvPr id="12321" name="Group 279">
            <a:extLst>
              <a:ext uri="{FF2B5EF4-FFF2-40B4-BE49-F238E27FC236}">
                <a16:creationId xmlns:a16="http://schemas.microsoft.com/office/drawing/2014/main" id="{1188C4E5-A42A-B4C7-90F3-46EF0B5C6094}"/>
              </a:ext>
            </a:extLst>
          </p:cNvPr>
          <p:cNvGrpSpPr>
            <a:grpSpLocks/>
          </p:cNvGrpSpPr>
          <p:nvPr/>
        </p:nvGrpSpPr>
        <p:grpSpPr bwMode="auto">
          <a:xfrm>
            <a:off x="7545388" y="2981325"/>
            <a:ext cx="150812" cy="455613"/>
            <a:chOff x="3570" y="897"/>
            <a:chExt cx="659" cy="2527"/>
          </a:xfrm>
        </p:grpSpPr>
        <p:sp>
          <p:nvSpPr>
            <p:cNvPr id="12336" name="Freeform 280">
              <a:extLst>
                <a:ext uri="{FF2B5EF4-FFF2-40B4-BE49-F238E27FC236}">
                  <a16:creationId xmlns:a16="http://schemas.microsoft.com/office/drawing/2014/main" id="{9F4B187B-8DDA-433C-A4E7-A4DCB1C60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7" name="Freeform 281">
              <a:extLst>
                <a:ext uri="{FF2B5EF4-FFF2-40B4-BE49-F238E27FC236}">
                  <a16:creationId xmlns:a16="http://schemas.microsoft.com/office/drawing/2014/main" id="{B99F16FA-CF80-200F-74B4-575CBDA85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8" name="Freeform 282">
              <a:extLst>
                <a:ext uri="{FF2B5EF4-FFF2-40B4-BE49-F238E27FC236}">
                  <a16:creationId xmlns:a16="http://schemas.microsoft.com/office/drawing/2014/main" id="{EB0AD331-39FC-B657-D0D2-854A3B111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9" name="Freeform 283">
              <a:extLst>
                <a:ext uri="{FF2B5EF4-FFF2-40B4-BE49-F238E27FC236}">
                  <a16:creationId xmlns:a16="http://schemas.microsoft.com/office/drawing/2014/main" id="{6AE83A83-D86B-9B15-32D4-B8F30F68D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0" name="Freeform 284">
              <a:extLst>
                <a:ext uri="{FF2B5EF4-FFF2-40B4-BE49-F238E27FC236}">
                  <a16:creationId xmlns:a16="http://schemas.microsoft.com/office/drawing/2014/main" id="{ACD4FDDC-4892-0875-1C7B-E499A61E7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1" name="Freeform 285">
              <a:extLst>
                <a:ext uri="{FF2B5EF4-FFF2-40B4-BE49-F238E27FC236}">
                  <a16:creationId xmlns:a16="http://schemas.microsoft.com/office/drawing/2014/main" id="{D99DD810-7614-B9E7-D2B1-9CF81CBC1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22" name="Group 286">
            <a:extLst>
              <a:ext uri="{FF2B5EF4-FFF2-40B4-BE49-F238E27FC236}">
                <a16:creationId xmlns:a16="http://schemas.microsoft.com/office/drawing/2014/main" id="{D17A3B17-9708-88C4-2F7B-691C4F237D40}"/>
              </a:ext>
            </a:extLst>
          </p:cNvPr>
          <p:cNvGrpSpPr>
            <a:grpSpLocks/>
          </p:cNvGrpSpPr>
          <p:nvPr/>
        </p:nvGrpSpPr>
        <p:grpSpPr bwMode="auto">
          <a:xfrm>
            <a:off x="7718425" y="2882900"/>
            <a:ext cx="150813" cy="455613"/>
            <a:chOff x="3570" y="897"/>
            <a:chExt cx="659" cy="2527"/>
          </a:xfrm>
        </p:grpSpPr>
        <p:sp>
          <p:nvSpPr>
            <p:cNvPr id="12330" name="Freeform 287">
              <a:extLst>
                <a:ext uri="{FF2B5EF4-FFF2-40B4-BE49-F238E27FC236}">
                  <a16:creationId xmlns:a16="http://schemas.microsoft.com/office/drawing/2014/main" id="{BC142B36-0C56-62F0-7D60-D8E7E1D5D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897"/>
              <a:ext cx="430" cy="546"/>
            </a:xfrm>
            <a:custGeom>
              <a:avLst/>
              <a:gdLst>
                <a:gd name="T0" fmla="*/ 0 w 426"/>
                <a:gd name="T1" fmla="*/ 230 h 547"/>
                <a:gd name="T2" fmla="*/ 31 w 426"/>
                <a:gd name="T3" fmla="*/ 118 h 547"/>
                <a:gd name="T4" fmla="*/ 84 w 426"/>
                <a:gd name="T5" fmla="*/ 61 h 547"/>
                <a:gd name="T6" fmla="*/ 135 w 426"/>
                <a:gd name="T7" fmla="*/ 20 h 547"/>
                <a:gd name="T8" fmla="*/ 199 w 426"/>
                <a:gd name="T9" fmla="*/ 0 h 547"/>
                <a:gd name="T10" fmla="*/ 267 w 426"/>
                <a:gd name="T11" fmla="*/ 6 h 547"/>
                <a:gd name="T12" fmla="*/ 324 w 426"/>
                <a:gd name="T13" fmla="*/ 51 h 547"/>
                <a:gd name="T14" fmla="*/ 364 w 426"/>
                <a:gd name="T15" fmla="*/ 132 h 547"/>
                <a:gd name="T16" fmla="*/ 383 w 426"/>
                <a:gd name="T17" fmla="*/ 240 h 547"/>
                <a:gd name="T18" fmla="*/ 383 w 426"/>
                <a:gd name="T19" fmla="*/ 351 h 547"/>
                <a:gd name="T20" fmla="*/ 475 w 426"/>
                <a:gd name="T21" fmla="*/ 435 h 547"/>
                <a:gd name="T22" fmla="*/ 478 w 426"/>
                <a:gd name="T23" fmla="*/ 473 h 547"/>
                <a:gd name="T24" fmla="*/ 465 w 426"/>
                <a:gd name="T25" fmla="*/ 476 h 547"/>
                <a:gd name="T26" fmla="*/ 374 w 426"/>
                <a:gd name="T27" fmla="*/ 401 h 547"/>
                <a:gd name="T28" fmla="*/ 351 w 426"/>
                <a:gd name="T29" fmla="*/ 456 h 547"/>
                <a:gd name="T30" fmla="*/ 303 w 426"/>
                <a:gd name="T31" fmla="*/ 503 h 547"/>
                <a:gd name="T32" fmla="*/ 247 w 426"/>
                <a:gd name="T33" fmla="*/ 527 h 547"/>
                <a:gd name="T34" fmla="*/ 164 w 426"/>
                <a:gd name="T35" fmla="*/ 534 h 547"/>
                <a:gd name="T36" fmla="*/ 71 w 426"/>
                <a:gd name="T37" fmla="*/ 496 h 547"/>
                <a:gd name="T38" fmla="*/ 17 w 426"/>
                <a:gd name="T39" fmla="*/ 415 h 547"/>
                <a:gd name="T40" fmla="*/ 0 w 426"/>
                <a:gd name="T41" fmla="*/ 334 h 547"/>
                <a:gd name="T42" fmla="*/ 0 w 426"/>
                <a:gd name="T43" fmla="*/ 230 h 5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6"/>
                <a:gd name="T67" fmla="*/ 0 h 547"/>
                <a:gd name="T68" fmla="*/ 426 w 426"/>
                <a:gd name="T69" fmla="*/ 547 h 5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6" h="547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1" y="6"/>
                  </a:lnTo>
                  <a:lnTo>
                    <a:pt x="285" y="51"/>
                  </a:lnTo>
                  <a:lnTo>
                    <a:pt x="325" y="132"/>
                  </a:lnTo>
                  <a:lnTo>
                    <a:pt x="342" y="240"/>
                  </a:lnTo>
                  <a:lnTo>
                    <a:pt x="342" y="364"/>
                  </a:lnTo>
                  <a:lnTo>
                    <a:pt x="423" y="448"/>
                  </a:lnTo>
                  <a:lnTo>
                    <a:pt x="426" y="486"/>
                  </a:lnTo>
                  <a:lnTo>
                    <a:pt x="413" y="489"/>
                  </a:lnTo>
                  <a:lnTo>
                    <a:pt x="335" y="414"/>
                  </a:lnTo>
                  <a:lnTo>
                    <a:pt x="312" y="469"/>
                  </a:lnTo>
                  <a:lnTo>
                    <a:pt x="265" y="516"/>
                  </a:lnTo>
                  <a:lnTo>
                    <a:pt x="221" y="540"/>
                  </a:lnTo>
                  <a:lnTo>
                    <a:pt x="149" y="547"/>
                  </a:lnTo>
                  <a:lnTo>
                    <a:pt x="58" y="509"/>
                  </a:lnTo>
                  <a:lnTo>
                    <a:pt x="17" y="428"/>
                  </a:lnTo>
                  <a:lnTo>
                    <a:pt x="0" y="347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1" name="Freeform 288">
              <a:extLst>
                <a:ext uri="{FF2B5EF4-FFF2-40B4-BE49-F238E27FC236}">
                  <a16:creationId xmlns:a16="http://schemas.microsoft.com/office/drawing/2014/main" id="{B7447064-2CDB-8FCF-221F-AB9D38CC7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487"/>
              <a:ext cx="382" cy="880"/>
            </a:xfrm>
            <a:custGeom>
              <a:avLst/>
              <a:gdLst>
                <a:gd name="T0" fmla="*/ 55 w 380"/>
                <a:gd name="T1" fmla="*/ 57 h 880"/>
                <a:gd name="T2" fmla="*/ 115 w 380"/>
                <a:gd name="T3" fmla="*/ 20 h 880"/>
                <a:gd name="T4" fmla="*/ 169 w 380"/>
                <a:gd name="T5" fmla="*/ 6 h 880"/>
                <a:gd name="T6" fmla="*/ 220 w 380"/>
                <a:gd name="T7" fmla="*/ 0 h 880"/>
                <a:gd name="T8" fmla="*/ 293 w 380"/>
                <a:gd name="T9" fmla="*/ 10 h 880"/>
                <a:gd name="T10" fmla="*/ 376 w 380"/>
                <a:gd name="T11" fmla="*/ 57 h 880"/>
                <a:gd name="T12" fmla="*/ 406 w 380"/>
                <a:gd name="T13" fmla="*/ 141 h 880"/>
                <a:gd name="T14" fmla="*/ 406 w 380"/>
                <a:gd name="T15" fmla="*/ 270 h 880"/>
                <a:gd name="T16" fmla="*/ 403 w 380"/>
                <a:gd name="T17" fmla="*/ 393 h 880"/>
                <a:gd name="T18" fmla="*/ 366 w 380"/>
                <a:gd name="T19" fmla="*/ 579 h 880"/>
                <a:gd name="T20" fmla="*/ 335 w 380"/>
                <a:gd name="T21" fmla="*/ 731 h 880"/>
                <a:gd name="T22" fmla="*/ 293 w 380"/>
                <a:gd name="T23" fmla="*/ 829 h 880"/>
                <a:gd name="T24" fmla="*/ 217 w 380"/>
                <a:gd name="T25" fmla="*/ 880 h 880"/>
                <a:gd name="T26" fmla="*/ 115 w 380"/>
                <a:gd name="T27" fmla="*/ 869 h 880"/>
                <a:gd name="T28" fmla="*/ 51 w 380"/>
                <a:gd name="T29" fmla="*/ 792 h 880"/>
                <a:gd name="T30" fmla="*/ 21 w 380"/>
                <a:gd name="T31" fmla="*/ 677 h 880"/>
                <a:gd name="T32" fmla="*/ 4 w 380"/>
                <a:gd name="T33" fmla="*/ 548 h 880"/>
                <a:gd name="T34" fmla="*/ 0 w 380"/>
                <a:gd name="T35" fmla="*/ 354 h 880"/>
                <a:gd name="T36" fmla="*/ 14 w 380"/>
                <a:gd name="T37" fmla="*/ 219 h 880"/>
                <a:gd name="T38" fmla="*/ 34 w 380"/>
                <a:gd name="T39" fmla="*/ 98 h 880"/>
                <a:gd name="T40" fmla="*/ 55 w 380"/>
                <a:gd name="T41" fmla="*/ 57 h 8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0"/>
                <a:gd name="T64" fmla="*/ 0 h 880"/>
                <a:gd name="T65" fmla="*/ 380 w 380"/>
                <a:gd name="T66" fmla="*/ 880 h 8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0" h="880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6" y="10"/>
                  </a:lnTo>
                  <a:lnTo>
                    <a:pt x="350" y="57"/>
                  </a:lnTo>
                  <a:lnTo>
                    <a:pt x="380" y="141"/>
                  </a:lnTo>
                  <a:lnTo>
                    <a:pt x="380" y="270"/>
                  </a:lnTo>
                  <a:lnTo>
                    <a:pt x="377" y="393"/>
                  </a:lnTo>
                  <a:lnTo>
                    <a:pt x="340" y="579"/>
                  </a:lnTo>
                  <a:lnTo>
                    <a:pt x="309" y="731"/>
                  </a:lnTo>
                  <a:lnTo>
                    <a:pt x="276" y="829"/>
                  </a:lnTo>
                  <a:lnTo>
                    <a:pt x="204" y="880"/>
                  </a:lnTo>
                  <a:lnTo>
                    <a:pt x="102" y="869"/>
                  </a:lnTo>
                  <a:lnTo>
                    <a:pt x="51" y="792"/>
                  </a:lnTo>
                  <a:lnTo>
                    <a:pt x="21" y="677"/>
                  </a:lnTo>
                  <a:lnTo>
                    <a:pt x="4" y="548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2" name="Freeform 289">
              <a:extLst>
                <a:ext uri="{FF2B5EF4-FFF2-40B4-BE49-F238E27FC236}">
                  <a16:creationId xmlns:a16="http://schemas.microsoft.com/office/drawing/2014/main" id="{5D3259C7-4B34-D233-2EB4-A234F9B84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" y="1487"/>
              <a:ext cx="222" cy="1083"/>
            </a:xfrm>
            <a:custGeom>
              <a:avLst/>
              <a:gdLst>
                <a:gd name="T0" fmla="*/ 139 w 223"/>
                <a:gd name="T1" fmla="*/ 7 h 1084"/>
                <a:gd name="T2" fmla="*/ 193 w 223"/>
                <a:gd name="T3" fmla="*/ 0 h 1084"/>
                <a:gd name="T4" fmla="*/ 210 w 223"/>
                <a:gd name="T5" fmla="*/ 48 h 1084"/>
                <a:gd name="T6" fmla="*/ 182 w 223"/>
                <a:gd name="T7" fmla="*/ 109 h 1084"/>
                <a:gd name="T8" fmla="*/ 142 w 223"/>
                <a:gd name="T9" fmla="*/ 142 h 1084"/>
                <a:gd name="T10" fmla="*/ 111 w 223"/>
                <a:gd name="T11" fmla="*/ 223 h 1084"/>
                <a:gd name="T12" fmla="*/ 81 w 223"/>
                <a:gd name="T13" fmla="*/ 332 h 1084"/>
                <a:gd name="T14" fmla="*/ 64 w 223"/>
                <a:gd name="T15" fmla="*/ 434 h 1084"/>
                <a:gd name="T16" fmla="*/ 54 w 223"/>
                <a:gd name="T17" fmla="*/ 593 h 1084"/>
                <a:gd name="T18" fmla="*/ 64 w 223"/>
                <a:gd name="T19" fmla="*/ 755 h 1084"/>
                <a:gd name="T20" fmla="*/ 84 w 223"/>
                <a:gd name="T21" fmla="*/ 830 h 1084"/>
                <a:gd name="T22" fmla="*/ 70 w 223"/>
                <a:gd name="T23" fmla="*/ 911 h 1084"/>
                <a:gd name="T24" fmla="*/ 54 w 223"/>
                <a:gd name="T25" fmla="*/ 972 h 1084"/>
                <a:gd name="T26" fmla="*/ 60 w 223"/>
                <a:gd name="T27" fmla="*/ 1071 h 1084"/>
                <a:gd name="T28" fmla="*/ 33 w 223"/>
                <a:gd name="T29" fmla="*/ 1064 h 1084"/>
                <a:gd name="T30" fmla="*/ 10 w 223"/>
                <a:gd name="T31" fmla="*/ 983 h 1084"/>
                <a:gd name="T32" fmla="*/ 0 w 223"/>
                <a:gd name="T33" fmla="*/ 911 h 1084"/>
                <a:gd name="T34" fmla="*/ 30 w 223"/>
                <a:gd name="T35" fmla="*/ 816 h 1084"/>
                <a:gd name="T36" fmla="*/ 20 w 223"/>
                <a:gd name="T37" fmla="*/ 728 h 1084"/>
                <a:gd name="T38" fmla="*/ 10 w 223"/>
                <a:gd name="T39" fmla="*/ 586 h 1084"/>
                <a:gd name="T40" fmla="*/ 10 w 223"/>
                <a:gd name="T41" fmla="*/ 427 h 1084"/>
                <a:gd name="T42" fmla="*/ 30 w 223"/>
                <a:gd name="T43" fmla="*/ 244 h 1084"/>
                <a:gd name="T44" fmla="*/ 64 w 223"/>
                <a:gd name="T45" fmla="*/ 109 h 1084"/>
                <a:gd name="T46" fmla="*/ 101 w 223"/>
                <a:gd name="T47" fmla="*/ 38 h 1084"/>
                <a:gd name="T48" fmla="*/ 139 w 223"/>
                <a:gd name="T49" fmla="*/ 7 h 10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3"/>
                <a:gd name="T76" fmla="*/ 0 h 1084"/>
                <a:gd name="T77" fmla="*/ 223 w 223"/>
                <a:gd name="T78" fmla="*/ 1084 h 10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3" h="1084">
                  <a:moveTo>
                    <a:pt x="152" y="7"/>
                  </a:moveTo>
                  <a:lnTo>
                    <a:pt x="206" y="0"/>
                  </a:lnTo>
                  <a:lnTo>
                    <a:pt x="223" y="48"/>
                  </a:lnTo>
                  <a:lnTo>
                    <a:pt x="195" y="109"/>
                  </a:lnTo>
                  <a:lnTo>
                    <a:pt x="155" y="142"/>
                  </a:lnTo>
                  <a:lnTo>
                    <a:pt x="121" y="223"/>
                  </a:lnTo>
                  <a:lnTo>
                    <a:pt x="81" y="332"/>
                  </a:lnTo>
                  <a:lnTo>
                    <a:pt x="64" y="434"/>
                  </a:lnTo>
                  <a:lnTo>
                    <a:pt x="54" y="606"/>
                  </a:lnTo>
                  <a:lnTo>
                    <a:pt x="64" y="768"/>
                  </a:lnTo>
                  <a:lnTo>
                    <a:pt x="84" y="843"/>
                  </a:lnTo>
                  <a:lnTo>
                    <a:pt x="70" y="924"/>
                  </a:lnTo>
                  <a:lnTo>
                    <a:pt x="54" y="985"/>
                  </a:lnTo>
                  <a:lnTo>
                    <a:pt x="60" y="1084"/>
                  </a:lnTo>
                  <a:lnTo>
                    <a:pt x="33" y="1077"/>
                  </a:lnTo>
                  <a:lnTo>
                    <a:pt x="10" y="996"/>
                  </a:lnTo>
                  <a:lnTo>
                    <a:pt x="0" y="924"/>
                  </a:lnTo>
                  <a:lnTo>
                    <a:pt x="30" y="829"/>
                  </a:lnTo>
                  <a:lnTo>
                    <a:pt x="20" y="741"/>
                  </a:lnTo>
                  <a:lnTo>
                    <a:pt x="10" y="599"/>
                  </a:lnTo>
                  <a:lnTo>
                    <a:pt x="10" y="427"/>
                  </a:lnTo>
                  <a:lnTo>
                    <a:pt x="30" y="244"/>
                  </a:lnTo>
                  <a:lnTo>
                    <a:pt x="64" y="109"/>
                  </a:lnTo>
                  <a:lnTo>
                    <a:pt x="101" y="38"/>
                  </a:lnTo>
                  <a:lnTo>
                    <a:pt x="152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3" name="Freeform 290">
              <a:extLst>
                <a:ext uri="{FF2B5EF4-FFF2-40B4-BE49-F238E27FC236}">
                  <a16:creationId xmlns:a16="http://schemas.microsoft.com/office/drawing/2014/main" id="{BD11A130-4208-15AD-095C-9DC652E35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513"/>
              <a:ext cx="146" cy="1030"/>
            </a:xfrm>
            <a:custGeom>
              <a:avLst/>
              <a:gdLst>
                <a:gd name="T0" fmla="*/ 3 w 142"/>
                <a:gd name="T1" fmla="*/ 3 h 1030"/>
                <a:gd name="T2" fmla="*/ 87 w 142"/>
                <a:gd name="T3" fmla="*/ 0 h 1030"/>
                <a:gd name="T4" fmla="*/ 145 w 142"/>
                <a:gd name="T5" fmla="*/ 81 h 1030"/>
                <a:gd name="T6" fmla="*/ 203 w 142"/>
                <a:gd name="T7" fmla="*/ 304 h 1030"/>
                <a:gd name="T8" fmla="*/ 203 w 142"/>
                <a:gd name="T9" fmla="*/ 562 h 1030"/>
                <a:gd name="T10" fmla="*/ 176 w 142"/>
                <a:gd name="T11" fmla="*/ 782 h 1030"/>
                <a:gd name="T12" fmla="*/ 203 w 142"/>
                <a:gd name="T13" fmla="*/ 857 h 1030"/>
                <a:gd name="T14" fmla="*/ 203 w 142"/>
                <a:gd name="T15" fmla="*/ 958 h 1030"/>
                <a:gd name="T16" fmla="*/ 176 w 142"/>
                <a:gd name="T17" fmla="*/ 1030 h 1030"/>
                <a:gd name="T18" fmla="*/ 137 w 142"/>
                <a:gd name="T19" fmla="*/ 966 h 1030"/>
                <a:gd name="T20" fmla="*/ 116 w 142"/>
                <a:gd name="T21" fmla="*/ 867 h 1030"/>
                <a:gd name="T22" fmla="*/ 74 w 142"/>
                <a:gd name="T23" fmla="*/ 792 h 1030"/>
                <a:gd name="T24" fmla="*/ 122 w 142"/>
                <a:gd name="T25" fmla="*/ 725 h 1030"/>
                <a:gd name="T26" fmla="*/ 150 w 142"/>
                <a:gd name="T27" fmla="*/ 562 h 1030"/>
                <a:gd name="T28" fmla="*/ 150 w 142"/>
                <a:gd name="T29" fmla="*/ 410 h 1030"/>
                <a:gd name="T30" fmla="*/ 122 w 142"/>
                <a:gd name="T31" fmla="*/ 257 h 1030"/>
                <a:gd name="T32" fmla="*/ 60 w 142"/>
                <a:gd name="T33" fmla="*/ 145 h 1030"/>
                <a:gd name="T34" fmla="*/ 0 w 142"/>
                <a:gd name="T35" fmla="*/ 91 h 1030"/>
                <a:gd name="T36" fmla="*/ 3 w 142"/>
                <a:gd name="T37" fmla="*/ 3 h 10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30"/>
                <a:gd name="T59" fmla="*/ 142 w 142"/>
                <a:gd name="T60" fmla="*/ 1030 h 10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30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2"/>
                  </a:lnTo>
                  <a:lnTo>
                    <a:pt x="122" y="782"/>
                  </a:lnTo>
                  <a:lnTo>
                    <a:pt x="142" y="857"/>
                  </a:lnTo>
                  <a:lnTo>
                    <a:pt x="142" y="958"/>
                  </a:lnTo>
                  <a:lnTo>
                    <a:pt x="122" y="1030"/>
                  </a:lnTo>
                  <a:lnTo>
                    <a:pt x="95" y="966"/>
                  </a:lnTo>
                  <a:lnTo>
                    <a:pt x="81" y="867"/>
                  </a:lnTo>
                  <a:lnTo>
                    <a:pt x="51" y="792"/>
                  </a:lnTo>
                  <a:lnTo>
                    <a:pt x="85" y="725"/>
                  </a:lnTo>
                  <a:lnTo>
                    <a:pt x="105" y="562"/>
                  </a:lnTo>
                  <a:lnTo>
                    <a:pt x="105" y="410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4" name="Freeform 291">
              <a:extLst>
                <a:ext uri="{FF2B5EF4-FFF2-40B4-BE49-F238E27FC236}">
                  <a16:creationId xmlns:a16="http://schemas.microsoft.com/office/drawing/2014/main" id="{F54A975B-5694-4345-78B9-F17123D9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191"/>
              <a:ext cx="319" cy="1233"/>
            </a:xfrm>
            <a:custGeom>
              <a:avLst/>
              <a:gdLst>
                <a:gd name="T0" fmla="*/ 31 w 320"/>
                <a:gd name="T1" fmla="*/ 0 h 1234"/>
                <a:gd name="T2" fmla="*/ 68 w 320"/>
                <a:gd name="T3" fmla="*/ 51 h 1234"/>
                <a:gd name="T4" fmla="*/ 83 w 320"/>
                <a:gd name="T5" fmla="*/ 103 h 1234"/>
                <a:gd name="T6" fmla="*/ 98 w 320"/>
                <a:gd name="T7" fmla="*/ 282 h 1234"/>
                <a:gd name="T8" fmla="*/ 105 w 320"/>
                <a:gd name="T9" fmla="*/ 403 h 1234"/>
                <a:gd name="T10" fmla="*/ 105 w 320"/>
                <a:gd name="T11" fmla="*/ 608 h 1234"/>
                <a:gd name="T12" fmla="*/ 103 w 320"/>
                <a:gd name="T13" fmla="*/ 788 h 1234"/>
                <a:gd name="T14" fmla="*/ 88 w 320"/>
                <a:gd name="T15" fmla="*/ 943 h 1234"/>
                <a:gd name="T16" fmla="*/ 76 w 320"/>
                <a:gd name="T17" fmla="*/ 990 h 1234"/>
                <a:gd name="T18" fmla="*/ 154 w 320"/>
                <a:gd name="T19" fmla="*/ 1016 h 1234"/>
                <a:gd name="T20" fmla="*/ 207 w 320"/>
                <a:gd name="T21" fmla="*/ 1046 h 1234"/>
                <a:gd name="T22" fmla="*/ 297 w 320"/>
                <a:gd name="T23" fmla="*/ 1110 h 1234"/>
                <a:gd name="T24" fmla="*/ 307 w 320"/>
                <a:gd name="T25" fmla="*/ 1135 h 1234"/>
                <a:gd name="T26" fmla="*/ 299 w 320"/>
                <a:gd name="T27" fmla="*/ 1183 h 1234"/>
                <a:gd name="T28" fmla="*/ 255 w 320"/>
                <a:gd name="T29" fmla="*/ 1221 h 1234"/>
                <a:gd name="T30" fmla="*/ 238 w 320"/>
                <a:gd name="T31" fmla="*/ 1200 h 1234"/>
                <a:gd name="T32" fmla="*/ 222 w 320"/>
                <a:gd name="T33" fmla="*/ 1148 h 1234"/>
                <a:gd name="T34" fmla="*/ 180 w 320"/>
                <a:gd name="T35" fmla="*/ 1106 h 1234"/>
                <a:gd name="T36" fmla="*/ 120 w 320"/>
                <a:gd name="T37" fmla="*/ 1058 h 1234"/>
                <a:gd name="T38" fmla="*/ 73 w 320"/>
                <a:gd name="T39" fmla="*/ 1046 h 1234"/>
                <a:gd name="T40" fmla="*/ 17 w 320"/>
                <a:gd name="T41" fmla="*/ 1046 h 1234"/>
                <a:gd name="T42" fmla="*/ 17 w 320"/>
                <a:gd name="T43" fmla="*/ 1007 h 1234"/>
                <a:gd name="T44" fmla="*/ 44 w 320"/>
                <a:gd name="T45" fmla="*/ 964 h 1234"/>
                <a:gd name="T46" fmla="*/ 68 w 320"/>
                <a:gd name="T47" fmla="*/ 826 h 1234"/>
                <a:gd name="T48" fmla="*/ 76 w 320"/>
                <a:gd name="T49" fmla="*/ 681 h 1234"/>
                <a:gd name="T50" fmla="*/ 73 w 320"/>
                <a:gd name="T51" fmla="*/ 566 h 1234"/>
                <a:gd name="T52" fmla="*/ 68 w 320"/>
                <a:gd name="T53" fmla="*/ 403 h 1234"/>
                <a:gd name="T54" fmla="*/ 53 w 320"/>
                <a:gd name="T55" fmla="*/ 261 h 1234"/>
                <a:gd name="T56" fmla="*/ 22 w 320"/>
                <a:gd name="T57" fmla="*/ 158 h 1234"/>
                <a:gd name="T58" fmla="*/ 0 w 320"/>
                <a:gd name="T59" fmla="*/ 64 h 1234"/>
                <a:gd name="T60" fmla="*/ 7 w 320"/>
                <a:gd name="T61" fmla="*/ 30 h 1234"/>
                <a:gd name="T62" fmla="*/ 31 w 320"/>
                <a:gd name="T63" fmla="*/ 0 h 12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0"/>
                <a:gd name="T97" fmla="*/ 0 h 1234"/>
                <a:gd name="T98" fmla="*/ 320 w 320"/>
                <a:gd name="T99" fmla="*/ 1234 h 12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0" h="1234">
                  <a:moveTo>
                    <a:pt x="31" y="0"/>
                  </a:moveTo>
                  <a:lnTo>
                    <a:pt x="68" y="51"/>
                  </a:lnTo>
                  <a:lnTo>
                    <a:pt x="83" y="103"/>
                  </a:lnTo>
                  <a:lnTo>
                    <a:pt x="98" y="282"/>
                  </a:lnTo>
                  <a:lnTo>
                    <a:pt x="105" y="403"/>
                  </a:lnTo>
                  <a:lnTo>
                    <a:pt x="105" y="608"/>
                  </a:lnTo>
                  <a:lnTo>
                    <a:pt x="103" y="801"/>
                  </a:lnTo>
                  <a:lnTo>
                    <a:pt x="88" y="956"/>
                  </a:lnTo>
                  <a:lnTo>
                    <a:pt x="76" y="1003"/>
                  </a:lnTo>
                  <a:lnTo>
                    <a:pt x="154" y="1029"/>
                  </a:lnTo>
                  <a:lnTo>
                    <a:pt x="220" y="1059"/>
                  </a:lnTo>
                  <a:lnTo>
                    <a:pt x="310" y="1123"/>
                  </a:lnTo>
                  <a:lnTo>
                    <a:pt x="320" y="1148"/>
                  </a:lnTo>
                  <a:lnTo>
                    <a:pt x="312" y="1196"/>
                  </a:lnTo>
                  <a:lnTo>
                    <a:pt x="268" y="1234"/>
                  </a:lnTo>
                  <a:lnTo>
                    <a:pt x="251" y="1213"/>
                  </a:lnTo>
                  <a:lnTo>
                    <a:pt x="235" y="1161"/>
                  </a:lnTo>
                  <a:lnTo>
                    <a:pt x="193" y="1119"/>
                  </a:lnTo>
                  <a:lnTo>
                    <a:pt x="120" y="1071"/>
                  </a:lnTo>
                  <a:lnTo>
                    <a:pt x="73" y="1059"/>
                  </a:lnTo>
                  <a:lnTo>
                    <a:pt x="17" y="1059"/>
                  </a:lnTo>
                  <a:lnTo>
                    <a:pt x="17" y="1020"/>
                  </a:lnTo>
                  <a:lnTo>
                    <a:pt x="44" y="977"/>
                  </a:lnTo>
                  <a:lnTo>
                    <a:pt x="68" y="839"/>
                  </a:lnTo>
                  <a:lnTo>
                    <a:pt x="76" y="694"/>
                  </a:lnTo>
                  <a:lnTo>
                    <a:pt x="73" y="566"/>
                  </a:lnTo>
                  <a:lnTo>
                    <a:pt x="68" y="403"/>
                  </a:lnTo>
                  <a:lnTo>
                    <a:pt x="53" y="261"/>
                  </a:lnTo>
                  <a:lnTo>
                    <a:pt x="22" y="158"/>
                  </a:lnTo>
                  <a:lnTo>
                    <a:pt x="0" y="64"/>
                  </a:lnTo>
                  <a:lnTo>
                    <a:pt x="7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5" name="Freeform 292">
              <a:extLst>
                <a:ext uri="{FF2B5EF4-FFF2-40B4-BE49-F238E27FC236}">
                  <a16:creationId xmlns:a16="http://schemas.microsoft.com/office/drawing/2014/main" id="{E2A804BB-1B33-9B61-239C-D6B115936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191"/>
              <a:ext cx="298" cy="1109"/>
            </a:xfrm>
            <a:custGeom>
              <a:avLst/>
              <a:gdLst>
                <a:gd name="T0" fmla="*/ 0 w 295"/>
                <a:gd name="T1" fmla="*/ 88 h 1113"/>
                <a:gd name="T2" fmla="*/ 0 w 295"/>
                <a:gd name="T3" fmla="*/ 17 h 1113"/>
                <a:gd name="T4" fmla="*/ 31 w 295"/>
                <a:gd name="T5" fmla="*/ 0 h 1113"/>
                <a:gd name="T6" fmla="*/ 91 w 295"/>
                <a:gd name="T7" fmla="*/ 0 h 1113"/>
                <a:gd name="T8" fmla="*/ 125 w 295"/>
                <a:gd name="T9" fmla="*/ 41 h 1113"/>
                <a:gd name="T10" fmla="*/ 132 w 295"/>
                <a:gd name="T11" fmla="*/ 78 h 1113"/>
                <a:gd name="T12" fmla="*/ 125 w 295"/>
                <a:gd name="T13" fmla="*/ 146 h 1113"/>
                <a:gd name="T14" fmla="*/ 102 w 295"/>
                <a:gd name="T15" fmla="*/ 247 h 1113"/>
                <a:gd name="T16" fmla="*/ 91 w 295"/>
                <a:gd name="T17" fmla="*/ 404 h 1113"/>
                <a:gd name="T18" fmla="*/ 85 w 295"/>
                <a:gd name="T19" fmla="*/ 492 h 1113"/>
                <a:gd name="T20" fmla="*/ 85 w 295"/>
                <a:gd name="T21" fmla="*/ 509 h 1113"/>
                <a:gd name="T22" fmla="*/ 95 w 295"/>
                <a:gd name="T23" fmla="*/ 651 h 1113"/>
                <a:gd name="T24" fmla="*/ 112 w 295"/>
                <a:gd name="T25" fmla="*/ 719 h 1113"/>
                <a:gd name="T26" fmla="*/ 125 w 295"/>
                <a:gd name="T27" fmla="*/ 783 h 1113"/>
                <a:gd name="T28" fmla="*/ 122 w 295"/>
                <a:gd name="T29" fmla="*/ 810 h 1113"/>
                <a:gd name="T30" fmla="*/ 179 w 295"/>
                <a:gd name="T31" fmla="*/ 885 h 1113"/>
                <a:gd name="T32" fmla="*/ 226 w 295"/>
                <a:gd name="T33" fmla="*/ 932 h 1113"/>
                <a:gd name="T34" fmla="*/ 290 w 295"/>
                <a:gd name="T35" fmla="*/ 965 h 1113"/>
                <a:gd name="T36" fmla="*/ 334 w 295"/>
                <a:gd name="T37" fmla="*/ 984 h 1113"/>
                <a:gd name="T38" fmla="*/ 334 w 295"/>
                <a:gd name="T39" fmla="*/ 1021 h 1113"/>
                <a:gd name="T40" fmla="*/ 310 w 295"/>
                <a:gd name="T41" fmla="*/ 1051 h 1113"/>
                <a:gd name="T42" fmla="*/ 240 w 295"/>
                <a:gd name="T43" fmla="*/ 1061 h 1113"/>
                <a:gd name="T44" fmla="*/ 199 w 295"/>
                <a:gd name="T45" fmla="*/ 1041 h 1113"/>
                <a:gd name="T46" fmla="*/ 199 w 295"/>
                <a:gd name="T47" fmla="*/ 1014 h 1113"/>
                <a:gd name="T48" fmla="*/ 156 w 295"/>
                <a:gd name="T49" fmla="*/ 932 h 1113"/>
                <a:gd name="T50" fmla="*/ 95 w 295"/>
                <a:gd name="T51" fmla="*/ 882 h 1113"/>
                <a:gd name="T52" fmla="*/ 41 w 295"/>
                <a:gd name="T53" fmla="*/ 830 h 1113"/>
                <a:gd name="T54" fmla="*/ 10 w 295"/>
                <a:gd name="T55" fmla="*/ 803 h 1113"/>
                <a:gd name="T56" fmla="*/ 20 w 295"/>
                <a:gd name="T57" fmla="*/ 769 h 1113"/>
                <a:gd name="T58" fmla="*/ 38 w 295"/>
                <a:gd name="T59" fmla="*/ 683 h 1113"/>
                <a:gd name="T60" fmla="*/ 38 w 295"/>
                <a:gd name="T61" fmla="*/ 519 h 1113"/>
                <a:gd name="T62" fmla="*/ 31 w 295"/>
                <a:gd name="T63" fmla="*/ 407 h 1113"/>
                <a:gd name="T64" fmla="*/ 31 w 295"/>
                <a:gd name="T65" fmla="*/ 289 h 1113"/>
                <a:gd name="T66" fmla="*/ 28 w 295"/>
                <a:gd name="T67" fmla="*/ 156 h 1113"/>
                <a:gd name="T68" fmla="*/ 0 w 295"/>
                <a:gd name="T69" fmla="*/ 88 h 1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5"/>
                <a:gd name="T106" fmla="*/ 0 h 1113"/>
                <a:gd name="T107" fmla="*/ 295 w 295"/>
                <a:gd name="T108" fmla="*/ 1113 h 11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5" h="1113">
                  <a:moveTo>
                    <a:pt x="0" y="88"/>
                  </a:moveTo>
                  <a:lnTo>
                    <a:pt x="0" y="17"/>
                  </a:lnTo>
                  <a:lnTo>
                    <a:pt x="31" y="0"/>
                  </a:lnTo>
                  <a:lnTo>
                    <a:pt x="78" y="0"/>
                  </a:lnTo>
                  <a:lnTo>
                    <a:pt x="112" y="41"/>
                  </a:lnTo>
                  <a:lnTo>
                    <a:pt x="119" y="78"/>
                  </a:lnTo>
                  <a:lnTo>
                    <a:pt x="112" y="159"/>
                  </a:lnTo>
                  <a:lnTo>
                    <a:pt x="89" y="260"/>
                  </a:lnTo>
                  <a:lnTo>
                    <a:pt x="78" y="417"/>
                  </a:lnTo>
                  <a:lnTo>
                    <a:pt x="72" y="518"/>
                  </a:lnTo>
                  <a:lnTo>
                    <a:pt x="72" y="535"/>
                  </a:lnTo>
                  <a:lnTo>
                    <a:pt x="82" y="677"/>
                  </a:lnTo>
                  <a:lnTo>
                    <a:pt x="99" y="758"/>
                  </a:lnTo>
                  <a:lnTo>
                    <a:pt x="112" y="822"/>
                  </a:lnTo>
                  <a:lnTo>
                    <a:pt x="109" y="849"/>
                  </a:lnTo>
                  <a:lnTo>
                    <a:pt x="153" y="924"/>
                  </a:lnTo>
                  <a:lnTo>
                    <a:pt x="200" y="971"/>
                  </a:lnTo>
                  <a:lnTo>
                    <a:pt x="251" y="1015"/>
                  </a:lnTo>
                  <a:lnTo>
                    <a:pt x="295" y="1036"/>
                  </a:lnTo>
                  <a:lnTo>
                    <a:pt x="295" y="1073"/>
                  </a:lnTo>
                  <a:lnTo>
                    <a:pt x="271" y="1103"/>
                  </a:lnTo>
                  <a:lnTo>
                    <a:pt x="214" y="1113"/>
                  </a:lnTo>
                  <a:lnTo>
                    <a:pt x="173" y="1093"/>
                  </a:lnTo>
                  <a:lnTo>
                    <a:pt x="173" y="1066"/>
                  </a:lnTo>
                  <a:lnTo>
                    <a:pt x="139" y="971"/>
                  </a:lnTo>
                  <a:lnTo>
                    <a:pt x="82" y="921"/>
                  </a:lnTo>
                  <a:lnTo>
                    <a:pt x="41" y="869"/>
                  </a:lnTo>
                  <a:lnTo>
                    <a:pt x="10" y="842"/>
                  </a:lnTo>
                  <a:lnTo>
                    <a:pt x="20" y="808"/>
                  </a:lnTo>
                  <a:lnTo>
                    <a:pt x="38" y="717"/>
                  </a:lnTo>
                  <a:lnTo>
                    <a:pt x="38" y="545"/>
                  </a:lnTo>
                  <a:lnTo>
                    <a:pt x="31" y="423"/>
                  </a:lnTo>
                  <a:lnTo>
                    <a:pt x="31" y="302"/>
                  </a:lnTo>
                  <a:lnTo>
                    <a:pt x="28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23" name="AutoShape 293">
            <a:extLst>
              <a:ext uri="{FF2B5EF4-FFF2-40B4-BE49-F238E27FC236}">
                <a16:creationId xmlns:a16="http://schemas.microsoft.com/office/drawing/2014/main" id="{71961F6D-85D8-D75A-D786-27ADD6D0D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9350" y="1587500"/>
            <a:ext cx="379413" cy="1552575"/>
          </a:xfrm>
          <a:prstGeom prst="lightningBol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324" name="AutoShape 294">
            <a:extLst>
              <a:ext uri="{FF2B5EF4-FFF2-40B4-BE49-F238E27FC236}">
                <a16:creationId xmlns:a16="http://schemas.microsoft.com/office/drawing/2014/main" id="{527642EA-E39A-A81F-F9D6-9CD9B6346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825" y="1587500"/>
            <a:ext cx="379413" cy="1552575"/>
          </a:xfrm>
          <a:prstGeom prst="lightningBol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325" name="AutoShape 295">
            <a:extLst>
              <a:ext uri="{FF2B5EF4-FFF2-40B4-BE49-F238E27FC236}">
                <a16:creationId xmlns:a16="http://schemas.microsoft.com/office/drawing/2014/main" id="{D0B4A82C-1259-B78E-9E7F-49D5FAB87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588" y="1587500"/>
            <a:ext cx="379412" cy="1552575"/>
          </a:xfrm>
          <a:prstGeom prst="lightningBol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326" name="AutoShape 296">
            <a:extLst>
              <a:ext uri="{FF2B5EF4-FFF2-40B4-BE49-F238E27FC236}">
                <a16:creationId xmlns:a16="http://schemas.microsoft.com/office/drawing/2014/main" id="{AC75837F-C0B8-3620-542D-194019D06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9950" y="4678363"/>
            <a:ext cx="3321050" cy="7366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327" name="Rectangle 297">
            <a:extLst>
              <a:ext uri="{FF2B5EF4-FFF2-40B4-BE49-F238E27FC236}">
                <a16:creationId xmlns:a16="http://schemas.microsoft.com/office/drawing/2014/main" id="{39682B71-D439-C93C-05D3-00AF6FF37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188" y="4800600"/>
            <a:ext cx="23002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sz="1600" b="1" dirty="0">
                <a:solidFill>
                  <a:srgbClr val="EEECE1"/>
                </a:solidFill>
                <a:latin typeface="Calibri" panose="020F0502020204030204" pitchFamily="34" charset="0"/>
              </a:rPr>
              <a:t>Which of these patients is yours?</a:t>
            </a:r>
            <a:endParaRPr lang="en-GB" altLang="en-US" sz="1600" b="1" dirty="0">
              <a:solidFill>
                <a:srgbClr val="EEECE1"/>
              </a:solidFill>
              <a:latin typeface="Calibri" panose="020F0502020204030204" pitchFamily="34" charset="0"/>
            </a:endParaRPr>
          </a:p>
        </p:txBody>
      </p:sp>
      <p:sp>
        <p:nvSpPr>
          <p:cNvPr id="12328" name="Text Box 11">
            <a:extLst>
              <a:ext uri="{FF2B5EF4-FFF2-40B4-BE49-F238E27FC236}">
                <a16:creationId xmlns:a16="http://schemas.microsoft.com/office/drawing/2014/main" id="{1C6B5ABC-336F-E606-495B-F4C723DAD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3" y="5719763"/>
            <a:ext cx="82438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sz="1200" dirty="0"/>
              <a:t>*Prevalence of dementia in Western Europe: 4.7% in the population over 60 years old</a:t>
            </a:r>
            <a:endParaRPr lang="sr-Latn-CS" altLang="en-US" sz="1200" dirty="0"/>
          </a:p>
          <a:p>
            <a:r>
              <a:rPr sz="1200" dirty="0"/>
              <a:t>**Serbia, 2011 Census: 1,778,730 people over the age of 60</a:t>
            </a:r>
            <a:endParaRPr lang="sr-Latn-CS" altLang="en-US" sz="1200" dirty="0"/>
          </a:p>
          <a:p>
            <a:r>
              <a:rPr sz="1200" dirty="0"/>
              <a:t>***data obtained from IMS sales of antidementia drugs in Serbia 2015</a:t>
            </a:r>
            <a:endParaRPr lang="sr-Latn-CS" altLang="en-US" sz="1200" dirty="0"/>
          </a:p>
        </p:txBody>
      </p:sp>
      <p:sp>
        <p:nvSpPr>
          <p:cNvPr id="12329" name="TextBox 300">
            <a:extLst>
              <a:ext uri="{FF2B5EF4-FFF2-40B4-BE49-F238E27FC236}">
                <a16:creationId xmlns:a16="http://schemas.microsoft.com/office/drawing/2014/main" id="{1A4886D4-77B1-238B-5030-F888A9757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9138" y="4751388"/>
            <a:ext cx="428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PrezTempl DA</Template>
  <TotalTime>1286</TotalTime>
  <Words>3547</Words>
  <Application>Microsoft Office PowerPoint</Application>
  <PresentationFormat>On-screen Show (4:3)</PresentationFormat>
  <Paragraphs>734</Paragraphs>
  <Slides>78</Slides>
  <Notes>78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8" baseType="lpstr">
      <vt:lpstr>Arial</vt:lpstr>
      <vt:lpstr>Arial Black</vt:lpstr>
      <vt:lpstr>Calibri</vt:lpstr>
      <vt:lpstr>Tahoma</vt:lpstr>
      <vt:lpstr>Times New Roman</vt:lpstr>
      <vt:lpstr>Viner Hand ITC</vt:lpstr>
      <vt:lpstr>Wingdings</vt:lpstr>
      <vt:lpstr>Wingdings 2</vt:lpstr>
      <vt:lpstr>1_Office Theme</vt:lpstr>
      <vt:lpstr>Diagramm</vt:lpstr>
      <vt:lpstr>PowerPoint Presentation</vt:lpstr>
      <vt:lpstr>What is dementia?</vt:lpstr>
      <vt:lpstr>Are there different forms of dementia?</vt:lpstr>
      <vt:lpstr>PowerPoint Presentation</vt:lpstr>
      <vt:lpstr>PowerPoint Presentation</vt:lpstr>
      <vt:lpstr>Spectrum of dementia</vt:lpstr>
      <vt:lpstr>Definition</vt:lpstr>
      <vt:lpstr>Epidemiology</vt:lpstr>
      <vt:lpstr>Considering the problems in diagnosing and treating Alzheimer's disease</vt:lpstr>
      <vt:lpstr>Pathogenesis and strategies</vt:lpstr>
      <vt:lpstr>Alzheimer's dementia - pathological characteristics</vt:lpstr>
      <vt:lpstr>Neurotransmitters in dementia</vt:lpstr>
      <vt:lpstr>PowerPoint Presentation</vt:lpstr>
      <vt:lpstr>PowerPoint Presentation</vt:lpstr>
      <vt:lpstr>Mild Cognitive Impairment (MCI)</vt:lpstr>
      <vt:lpstr>PowerPoint Presentation</vt:lpstr>
      <vt:lpstr>Necessary criteria for the diagnosis of "MCI due to Alzheimer's disease"</vt:lpstr>
      <vt:lpstr>Simple tests for assessing cognition in MCI</vt:lpstr>
      <vt:lpstr>PowerPoint Presentation</vt:lpstr>
      <vt:lpstr>Essential clinical criteria for the diagnosis of dementia</vt:lpstr>
      <vt:lpstr>Essential clinical criteria for the diagnosis of dementia</vt:lpstr>
      <vt:lpstr>Probable AD: essential clinical criteria</vt:lpstr>
      <vt:lpstr>Probable AD: essential clinical criteria</vt:lpstr>
      <vt:lpstr>Probable AD with increased level of certainty</vt:lpstr>
      <vt:lpstr>Clinical diagnosis of AD</vt:lpstr>
      <vt:lpstr>Clinical diagnosis of AD</vt:lpstr>
      <vt:lpstr>PowerPoint Presentation</vt:lpstr>
      <vt:lpstr>Genetic testing in AD</vt:lpstr>
      <vt:lpstr>Cognitive assessment in the diagnosis of AD</vt:lpstr>
      <vt:lpstr>Borderline scores MMSE</vt:lpstr>
      <vt:lpstr> </vt:lpstr>
      <vt:lpstr>Approach to the patient with AD</vt:lpstr>
      <vt:lpstr>Symptomatic therapy</vt:lpstr>
      <vt:lpstr>Acetylcholinesterase inhibitors</vt:lpstr>
      <vt:lpstr>Memantine</vt:lpstr>
      <vt:lpstr>PowerPoint Presentation</vt:lpstr>
      <vt:lpstr>No proof to use!!</vt:lpstr>
      <vt:lpstr>PowerPoint Presentation</vt:lpstr>
      <vt:lpstr>PowerPoint Presentation</vt:lpstr>
      <vt:lpstr>PowerPoint Presentation</vt:lpstr>
      <vt:lpstr>Behavioral and psychological symptoms of dementia (BPSD) CAUSES</vt:lpstr>
      <vt:lpstr>PowerPoint Presentation</vt:lpstr>
      <vt:lpstr>The presence of behavioral symptoms is a predictor of faster disease progression and decline in functionality</vt:lpstr>
      <vt:lpstr>Goal of BPSD assessment</vt:lpstr>
      <vt:lpstr>ABC approach</vt:lpstr>
      <vt:lpstr>BPSD therapy</vt:lpstr>
      <vt:lpstr>PowerPoint Presentation</vt:lpstr>
      <vt:lpstr>First rule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Depression</vt:lpstr>
      <vt:lpstr>Non-pharmacological measures for depression</vt:lpstr>
      <vt:lpstr>PowerPoint Presentation</vt:lpstr>
      <vt:lpstr>Apathy</vt:lpstr>
      <vt:lpstr>Apathy</vt:lpstr>
      <vt:lpstr>Anxiety</vt:lpstr>
      <vt:lpstr>PowerPoint Presentation</vt:lpstr>
      <vt:lpstr>Psychosis</vt:lpstr>
      <vt:lpstr>Psychosis</vt:lpstr>
      <vt:lpstr>PowerPoint Presentation</vt:lpstr>
      <vt:lpstr>Agitation</vt:lpstr>
      <vt:lpstr>Agitation/aggression</vt:lpstr>
      <vt:lpstr>WARNING</vt:lpstr>
      <vt:lpstr>Sleep disorders</vt:lpstr>
      <vt:lpstr>Sleep disorder therapy</vt:lpstr>
      <vt:lpstr>PowerPoint Presentation</vt:lpstr>
      <vt:lpstr>Vascular dementia</vt:lpstr>
      <vt:lpstr>PowerPoint Presentation</vt:lpstr>
      <vt:lpstr>PowerPoint Presentation</vt:lpstr>
      <vt:lpstr>Clinical presentation of VaD</vt:lpstr>
      <vt:lpstr>Dementia with Lewy bodies (DLB)</vt:lpstr>
      <vt:lpstr>DLB</vt:lpstr>
      <vt:lpstr>PowerPoint Presentation</vt:lpstr>
      <vt:lpstr>Frontotemporal dementia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Aleksandar Labus</dc:creator>
  <cp:lastModifiedBy>Goran Mihajlovic</cp:lastModifiedBy>
  <cp:revision>122</cp:revision>
  <dcterms:created xsi:type="dcterms:W3CDTF">2006-08-16T00:00:00Z</dcterms:created>
  <dcterms:modified xsi:type="dcterms:W3CDTF">2024-02-14T15:54:53Z</dcterms:modified>
</cp:coreProperties>
</file>